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333" r:id="rId11"/>
    <p:sldId id="299" r:id="rId12"/>
    <p:sldId id="264" r:id="rId13"/>
    <p:sldId id="33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77DF0E3-A550-475C-8A4A-E2B68ED55638}" v="282" dt="2022-06-23T11:01:34.168"/>
    <p1510:client id="{3BA0D230-C853-4667-83F9-D85E65BD4B24}" v="2" dt="2021-08-19T16:32:24.566"/>
    <p1510:client id="{5A0AAAB8-49A6-F942-A54D-C6F3E5FF3A63}" v="89" dt="2021-07-13T17:54:45.232"/>
    <p1510:client id="{728A6588-9CBC-47D6-8079-C160715CB854}" v="474" dt="2022-06-24T16:59:56.794"/>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B6628D97-8D57-4E14-A8CF-110AFEF3710D}" v="1607" dt="2022-06-24T11:59:04.702"/>
    <p1510:client id="{BA64FB04-5B9A-4E15-8266-4281B0A88EFD}" v="1200" dt="2022-06-24T21:28:43.232"/>
    <p1510:client id="{C083896D-BE66-E85C-897C-A6AD0DF65F8C}" v="2226" dt="2021-07-13T17:34:38.142"/>
    <p1510:client id="{CC69BAD0-B878-4D5F-9EDC-F1CFB63E14B5}" v="190" dt="2021-08-18T18:06:57.811"/>
    <p1510:client id="{E28A73A8-5365-4D5D-A6FB-95417D72BBF8}" v="629" dt="2022-06-24T12:32:01.80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6/24/2022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6/24/2022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6/24/2022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hyperlink" Target="https://github.com/loyemagba/IBM-Data-Science-Capstone-Project/blob/main/jupyter-labs-eda-dataviz.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loyemagba/IBM-Data-Science-Capstone-Project/blob/main/jupyter-labs-eda-sql-coursera_sqllite.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oyemagba/IBM-Data-Science-Capstone-Project/blob/main/Interactive%20map%20with%20folium.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oyemagba/IBM-Data-Science-Capstone-Project/blob/main/SpaceX_Machine%20Learning%20Prediction_Part_5.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oyemagba/IBM-Data-Science-Capstone-Project/blob/main/jupyter-labs-spacex-data-collection-api.ipynb" TargetMode="External"/><Relationship Id="rId7" Type="http://schemas.openxmlformats.org/officeDocument/2006/relationships/image" Target="../media/image8.jpe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5.jpeg"/></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oyemagba/IBM-Data-Science-Capstone-Project/blob/main/labs-jupyter-spacex-Data%20wrangling.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3851694" cy="830997"/>
          </a:xfrm>
          <a:prstGeom prst="rect">
            <a:avLst/>
          </a:prstGeom>
          <a:noFill/>
        </p:spPr>
        <p:txBody>
          <a:bodyPr wrap="square" lIns="91440" tIns="45720" rIns="91440" bIns="45720" rtlCol="0" anchor="t">
            <a:spAutoFit/>
          </a:bodyPr>
          <a:lstStyle/>
          <a:p>
            <a:r>
              <a:rPr lang="en-US" sz="2400" err="1">
                <a:solidFill>
                  <a:schemeClr val="bg2"/>
                </a:solidFill>
                <a:latin typeface="Abadi"/>
                <a:ea typeface="SF Pro" pitchFamily="2" charset="0"/>
                <a:cs typeface="SF Pro" pitchFamily="2" charset="0"/>
              </a:rPr>
              <a:t>Akinloye</a:t>
            </a:r>
            <a:r>
              <a:rPr lang="en-US" sz="2400">
                <a:solidFill>
                  <a:schemeClr val="bg2"/>
                </a:solidFill>
                <a:latin typeface="Abadi"/>
                <a:ea typeface="SF Pro" pitchFamily="2" charset="0"/>
                <a:cs typeface="SF Pro" pitchFamily="2" charset="0"/>
              </a:rPr>
              <a:t> Magbagbeola</a:t>
            </a:r>
          </a:p>
          <a:p>
            <a:r>
              <a:rPr lang="en-US" sz="2400">
                <a:solidFill>
                  <a:schemeClr val="bg2"/>
                </a:solidFill>
                <a:latin typeface="Abadi"/>
                <a:ea typeface="SF Pro" pitchFamily="2" charset="0"/>
                <a:cs typeface="SF Pro" pitchFamily="2" charset="0"/>
              </a:rPr>
              <a:t>23/06/2022</a:t>
            </a:r>
            <a:endParaRPr lang="en-US" sz="2400">
              <a:solidFill>
                <a:schemeClr val="bg2"/>
              </a:solidFill>
              <a:latin typeface="Abadi" panose="020B0604020104020204" pitchFamily="34" charset="0"/>
              <a:ea typeface="SF Pro" pitchFamily="2" charset="0"/>
              <a:cs typeface="SF Pro" pitchFamily="2" charset="0"/>
            </a:endParaRP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10172"/>
            <a:ext cx="10511197" cy="495155"/>
          </a:xfrm>
          <a:prstGeom prst="rect">
            <a:avLst/>
          </a:prstGeom>
        </p:spPr>
        <p:txBody>
          <a:bodyPr lIns="91440" tIns="45720" rIns="91440" bIns="45720" anchor="t"/>
          <a:lstStyle/>
          <a:p>
            <a:pPr marL="0" indent="0" algn="ctr">
              <a:buNone/>
            </a:pPr>
            <a:r>
              <a:rPr lang="en-US" b="1">
                <a:solidFill>
                  <a:schemeClr val="accent1"/>
                </a:solidFill>
                <a:ea typeface="+mn-lt"/>
                <a:cs typeface="+mn-lt"/>
              </a:rPr>
              <a:t>EDA Flow Chart</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 Cont'd</a:t>
            </a:r>
          </a:p>
        </p:txBody>
      </p:sp>
      <p:sp>
        <p:nvSpPr>
          <p:cNvPr id="2" name="Rectangle 1">
            <a:extLst>
              <a:ext uri="{FF2B5EF4-FFF2-40B4-BE49-F238E27FC236}">
                <a16:creationId xmlns:a16="http://schemas.microsoft.com/office/drawing/2014/main" id="{3407F513-FE77-A611-6263-88E338FFF278}"/>
              </a:ext>
            </a:extLst>
          </p:cNvPr>
          <p:cNvSpPr/>
          <p:nvPr/>
        </p:nvSpPr>
        <p:spPr>
          <a:xfrm>
            <a:off x="766618" y="2613891"/>
            <a:ext cx="912090" cy="912090"/>
          </a:xfrm>
          <a:prstGeom prst="rect">
            <a:avLst/>
          </a:prstGeom>
          <a:solidFill>
            <a:schemeClr val="tx1">
              <a:lumMod val="50000"/>
              <a:lumOff val="50000"/>
            </a:schemeClr>
          </a:solidFill>
          <a:ln>
            <a:solidFill>
              <a:srgbClr val="4472C4"/>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ea typeface="+mn-lt"/>
                <a:cs typeface="+mn-lt"/>
              </a:rPr>
              <a:t>Check null values</a:t>
            </a:r>
          </a:p>
        </p:txBody>
      </p:sp>
      <p:sp>
        <p:nvSpPr>
          <p:cNvPr id="3" name="Rectangle 2">
            <a:extLst>
              <a:ext uri="{FF2B5EF4-FFF2-40B4-BE49-F238E27FC236}">
                <a16:creationId xmlns:a16="http://schemas.microsoft.com/office/drawing/2014/main" id="{4B8C3F83-44DC-BE7B-B037-BEE578BE3EF1}"/>
              </a:ext>
            </a:extLst>
          </p:cNvPr>
          <p:cNvSpPr/>
          <p:nvPr/>
        </p:nvSpPr>
        <p:spPr>
          <a:xfrm>
            <a:off x="5927435" y="2613891"/>
            <a:ext cx="2736271" cy="91209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ea typeface="+mn-lt"/>
                <a:cs typeface="+mn-lt"/>
              </a:rPr>
              <a:t>Calculate the number of launches on each site</a:t>
            </a:r>
          </a:p>
        </p:txBody>
      </p:sp>
      <p:sp>
        <p:nvSpPr>
          <p:cNvPr id="6" name="Rectangle 5">
            <a:extLst>
              <a:ext uri="{FF2B5EF4-FFF2-40B4-BE49-F238E27FC236}">
                <a16:creationId xmlns:a16="http://schemas.microsoft.com/office/drawing/2014/main" id="{FCE33BD5-2853-CAE0-436A-D53B4093C082}"/>
              </a:ext>
            </a:extLst>
          </p:cNvPr>
          <p:cNvSpPr/>
          <p:nvPr/>
        </p:nvSpPr>
        <p:spPr>
          <a:xfrm>
            <a:off x="9113980" y="2613890"/>
            <a:ext cx="2643908" cy="91209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ea typeface="+mn-lt"/>
                <a:cs typeface="+mn-lt"/>
              </a:rPr>
              <a:t>Calculate the number and occurrence of each orbit</a:t>
            </a:r>
          </a:p>
        </p:txBody>
      </p:sp>
      <p:sp>
        <p:nvSpPr>
          <p:cNvPr id="7" name="Rectangle 6">
            <a:extLst>
              <a:ext uri="{FF2B5EF4-FFF2-40B4-BE49-F238E27FC236}">
                <a16:creationId xmlns:a16="http://schemas.microsoft.com/office/drawing/2014/main" id="{8A8A644C-470D-2B25-7C14-C0EE8C2BDE38}"/>
              </a:ext>
            </a:extLst>
          </p:cNvPr>
          <p:cNvSpPr/>
          <p:nvPr/>
        </p:nvSpPr>
        <p:spPr>
          <a:xfrm>
            <a:off x="2313708" y="2613891"/>
            <a:ext cx="2874817" cy="912090"/>
          </a:xfrm>
          <a:prstGeom prst="rect">
            <a:avLst/>
          </a:prstGeom>
          <a:solidFill>
            <a:schemeClr val="tx1">
              <a:lumMod val="50000"/>
              <a:lumOff val="50000"/>
            </a:schemeClr>
          </a:solidFill>
          <a:ln>
            <a:solidFill>
              <a:srgbClr val="4472C4"/>
            </a:solidFill>
            <a:extLst>
              <a:ext uri="{C807C97D-BFC1-408E-A445-0C87EB9F89A2}">
                <ask:lineSketchStyleProps xmlns:ask="http://schemas.microsoft.com/office/drawing/2018/sketchyshapes">
                  <ask:type>
                    <ask:lineSketchNone/>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ea typeface="+mn-lt"/>
                <a:cs typeface="+mn-lt"/>
              </a:rPr>
              <a:t>Identify numerical and categorical columns</a:t>
            </a:r>
          </a:p>
        </p:txBody>
      </p:sp>
      <p:sp>
        <p:nvSpPr>
          <p:cNvPr id="12" name="Rectangle 11">
            <a:extLst>
              <a:ext uri="{FF2B5EF4-FFF2-40B4-BE49-F238E27FC236}">
                <a16:creationId xmlns:a16="http://schemas.microsoft.com/office/drawing/2014/main" id="{8C371AA2-C628-2F49-A745-3D5EBAEAA92F}"/>
              </a:ext>
            </a:extLst>
          </p:cNvPr>
          <p:cNvSpPr/>
          <p:nvPr/>
        </p:nvSpPr>
        <p:spPr>
          <a:xfrm>
            <a:off x="3041071" y="5315526"/>
            <a:ext cx="2643908" cy="91209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Create a landing outcome label from Outcome column</a:t>
            </a:r>
          </a:p>
        </p:txBody>
      </p:sp>
      <p:sp>
        <p:nvSpPr>
          <p:cNvPr id="13" name="Rectangle 12">
            <a:extLst>
              <a:ext uri="{FF2B5EF4-FFF2-40B4-BE49-F238E27FC236}">
                <a16:creationId xmlns:a16="http://schemas.microsoft.com/office/drawing/2014/main" id="{64A17EE2-0E48-68F6-17F3-C6B9332FADC7}"/>
              </a:ext>
            </a:extLst>
          </p:cNvPr>
          <p:cNvSpPr/>
          <p:nvPr/>
        </p:nvSpPr>
        <p:spPr>
          <a:xfrm>
            <a:off x="6677890" y="5315525"/>
            <a:ext cx="2643908" cy="91209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ea typeface="+mn-lt"/>
                <a:cs typeface="+mn-lt"/>
              </a:rPr>
              <a:t>Export dataset as .csv</a:t>
            </a:r>
            <a:endParaRPr lang="en-US">
              <a:solidFill>
                <a:schemeClr val="bg1"/>
              </a:solidFill>
            </a:endParaRPr>
          </a:p>
        </p:txBody>
      </p:sp>
      <p:sp>
        <p:nvSpPr>
          <p:cNvPr id="14" name="Rectangle 13">
            <a:extLst>
              <a:ext uri="{FF2B5EF4-FFF2-40B4-BE49-F238E27FC236}">
                <a16:creationId xmlns:a16="http://schemas.microsoft.com/office/drawing/2014/main" id="{D74F33B5-C7B0-9355-36C5-FB7E3D680261}"/>
              </a:ext>
            </a:extLst>
          </p:cNvPr>
          <p:cNvSpPr/>
          <p:nvPr/>
        </p:nvSpPr>
        <p:spPr>
          <a:xfrm>
            <a:off x="4576617" y="4033981"/>
            <a:ext cx="3036453" cy="912090"/>
          </a:xfrm>
          <a:prstGeom prst="rect">
            <a:avLst/>
          </a:prstGeom>
          <a:solidFill>
            <a:schemeClr val="tx1">
              <a:lumMod val="50000"/>
              <a:lumOff val="50000"/>
            </a:schemeClr>
          </a:solidFill>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ea typeface="+mn-lt"/>
                <a:cs typeface="+mn-lt"/>
              </a:rPr>
              <a:t>Calculate the number and occurrence of mission outcome per orbit type</a:t>
            </a:r>
            <a:endParaRPr lang="en-US"/>
          </a:p>
        </p:txBody>
      </p:sp>
      <p:sp>
        <p:nvSpPr>
          <p:cNvPr id="22" name="Arrow: Right 21">
            <a:extLst>
              <a:ext uri="{FF2B5EF4-FFF2-40B4-BE49-F238E27FC236}">
                <a16:creationId xmlns:a16="http://schemas.microsoft.com/office/drawing/2014/main" id="{5C41DC15-5AE1-B718-1578-7DEA98988454}"/>
              </a:ext>
            </a:extLst>
          </p:cNvPr>
          <p:cNvSpPr/>
          <p:nvPr/>
        </p:nvSpPr>
        <p:spPr>
          <a:xfrm>
            <a:off x="1812670" y="2902375"/>
            <a:ext cx="427182" cy="334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Arrow: Right 23">
            <a:extLst>
              <a:ext uri="{FF2B5EF4-FFF2-40B4-BE49-F238E27FC236}">
                <a16:creationId xmlns:a16="http://schemas.microsoft.com/office/drawing/2014/main" id="{F0AD9461-4D67-DE4F-8E6F-412E93D1C6D4}"/>
              </a:ext>
            </a:extLst>
          </p:cNvPr>
          <p:cNvSpPr/>
          <p:nvPr/>
        </p:nvSpPr>
        <p:spPr>
          <a:xfrm>
            <a:off x="8716851" y="2902375"/>
            <a:ext cx="392546" cy="334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Arrow: Right 24">
            <a:extLst>
              <a:ext uri="{FF2B5EF4-FFF2-40B4-BE49-F238E27FC236}">
                <a16:creationId xmlns:a16="http://schemas.microsoft.com/office/drawing/2014/main" id="{8D38F135-B840-7B41-25D3-493199E79B39}"/>
              </a:ext>
            </a:extLst>
          </p:cNvPr>
          <p:cNvSpPr/>
          <p:nvPr/>
        </p:nvSpPr>
        <p:spPr>
          <a:xfrm>
            <a:off x="5334033" y="2902374"/>
            <a:ext cx="427182" cy="334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row: Right 25">
            <a:extLst>
              <a:ext uri="{FF2B5EF4-FFF2-40B4-BE49-F238E27FC236}">
                <a16:creationId xmlns:a16="http://schemas.microsoft.com/office/drawing/2014/main" id="{900FFFBC-E60D-AA5A-A630-DFA291D41787}"/>
              </a:ext>
            </a:extLst>
          </p:cNvPr>
          <p:cNvSpPr/>
          <p:nvPr/>
        </p:nvSpPr>
        <p:spPr>
          <a:xfrm>
            <a:off x="5980579" y="5523193"/>
            <a:ext cx="427182" cy="33481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Arrow: Bent-Up 26">
            <a:extLst>
              <a:ext uri="{FF2B5EF4-FFF2-40B4-BE49-F238E27FC236}">
                <a16:creationId xmlns:a16="http://schemas.microsoft.com/office/drawing/2014/main" id="{797C7E69-1084-6043-6803-8EBBC39F23C3}"/>
              </a:ext>
            </a:extLst>
          </p:cNvPr>
          <p:cNvSpPr/>
          <p:nvPr/>
        </p:nvSpPr>
        <p:spPr>
          <a:xfrm rot="10800000">
            <a:off x="3594064" y="4311591"/>
            <a:ext cx="854363" cy="727363"/>
          </a:xfrm>
          <a:prstGeom prst="ben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Arrow: Bent 27">
            <a:extLst>
              <a:ext uri="{FF2B5EF4-FFF2-40B4-BE49-F238E27FC236}">
                <a16:creationId xmlns:a16="http://schemas.microsoft.com/office/drawing/2014/main" id="{649614B1-9CC9-7AD4-F9C1-F42BF414C95A}"/>
              </a:ext>
            </a:extLst>
          </p:cNvPr>
          <p:cNvSpPr/>
          <p:nvPr/>
        </p:nvSpPr>
        <p:spPr>
          <a:xfrm rot="10800000">
            <a:off x="7969318" y="3808614"/>
            <a:ext cx="2493818" cy="865909"/>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75521742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00904"/>
            <a:ext cx="4908044" cy="4039611"/>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Scatter plot plotted are:</a:t>
            </a:r>
            <a:endParaRPr lang="en-US" dirty="0">
              <a:solidFill>
                <a:schemeClr val="accent3">
                  <a:lumMod val="25000"/>
                </a:schemeClr>
              </a:solidFill>
            </a:endParaRPr>
          </a:p>
          <a:p>
            <a:pPr lvl="1">
              <a:lnSpc>
                <a:spcPct val="100000"/>
              </a:lnSpc>
              <a:spcBef>
                <a:spcPts val="1400"/>
              </a:spcBef>
            </a:pPr>
            <a:r>
              <a:rPr lang="en-US" sz="1800" dirty="0">
                <a:solidFill>
                  <a:schemeClr val="accent3">
                    <a:lumMod val="25000"/>
                  </a:schemeClr>
                </a:solidFill>
                <a:latin typeface="Abadi"/>
              </a:rPr>
              <a:t>Flight Number vs Payload Mass</a:t>
            </a:r>
          </a:p>
          <a:p>
            <a:pPr lvl="1">
              <a:lnSpc>
                <a:spcPct val="100000"/>
              </a:lnSpc>
              <a:spcBef>
                <a:spcPts val="1400"/>
              </a:spcBef>
            </a:pPr>
            <a:r>
              <a:rPr lang="en-US" sz="1800" dirty="0">
                <a:solidFill>
                  <a:schemeClr val="accent3">
                    <a:lumMod val="25000"/>
                  </a:schemeClr>
                </a:solidFill>
                <a:latin typeface="Abadi"/>
              </a:rPr>
              <a:t>Flight Number vs Launch Site</a:t>
            </a:r>
          </a:p>
          <a:p>
            <a:pPr lvl="1">
              <a:lnSpc>
                <a:spcPct val="100000"/>
              </a:lnSpc>
              <a:spcBef>
                <a:spcPts val="1400"/>
              </a:spcBef>
            </a:pPr>
            <a:r>
              <a:rPr lang="en-US" sz="1800" dirty="0">
                <a:solidFill>
                  <a:schemeClr val="accent3">
                    <a:lumMod val="25000"/>
                  </a:schemeClr>
                </a:solidFill>
                <a:latin typeface="Abadi"/>
              </a:rPr>
              <a:t>Launch Site vs Payload Mass</a:t>
            </a:r>
          </a:p>
          <a:p>
            <a:pPr lvl="1">
              <a:lnSpc>
                <a:spcPct val="100000"/>
              </a:lnSpc>
              <a:spcBef>
                <a:spcPts val="1400"/>
              </a:spcBef>
            </a:pPr>
            <a:r>
              <a:rPr lang="en-US" sz="1800" dirty="0">
                <a:solidFill>
                  <a:schemeClr val="accent3">
                    <a:lumMod val="25000"/>
                  </a:schemeClr>
                </a:solidFill>
                <a:latin typeface="Abadi"/>
              </a:rPr>
              <a:t>Flight Number vs Orbit</a:t>
            </a:r>
          </a:p>
          <a:p>
            <a:pPr lvl="1">
              <a:lnSpc>
                <a:spcPct val="100000"/>
              </a:lnSpc>
              <a:spcBef>
                <a:spcPts val="1400"/>
              </a:spcBef>
            </a:pPr>
            <a:r>
              <a:rPr lang="en-US" sz="1800" dirty="0">
                <a:solidFill>
                  <a:schemeClr val="accent3">
                    <a:lumMod val="25000"/>
                  </a:schemeClr>
                </a:solidFill>
                <a:latin typeface="Abadi"/>
              </a:rPr>
              <a:t>Payload Mass vs Orbit</a:t>
            </a:r>
          </a:p>
          <a:p>
            <a:pPr marL="0" indent="0">
              <a:lnSpc>
                <a:spcPct val="100000"/>
              </a:lnSpc>
              <a:spcBef>
                <a:spcPts val="1400"/>
              </a:spcBef>
              <a:buNone/>
            </a:pPr>
            <a:r>
              <a:rPr lang="en-US" sz="2200" dirty="0">
                <a:solidFill>
                  <a:schemeClr val="accent3">
                    <a:lumMod val="25000"/>
                  </a:schemeClr>
                </a:solidFill>
                <a:latin typeface="Abadi"/>
              </a:rPr>
              <a:t>Scatter plot was used so that we could observe how one variable has affected the other.</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https://github.com/loyemagba/IBM-Data-Science-Capstone-Project/blob/main/jupyter-labs-eda-dataviz.ipynb</a:t>
            </a: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Data Visualization</a:t>
            </a:r>
          </a:p>
        </p:txBody>
      </p:sp>
      <p:sp>
        <p:nvSpPr>
          <p:cNvPr id="6" name="Content Placeholder 4">
            <a:extLst>
              <a:ext uri="{FF2B5EF4-FFF2-40B4-BE49-F238E27FC236}">
                <a16:creationId xmlns:a16="http://schemas.microsoft.com/office/drawing/2014/main" id="{FFA1A612-5090-FF33-FABF-127CA1FC359D}"/>
              </a:ext>
            </a:extLst>
          </p:cNvPr>
          <p:cNvSpPr txBox="1">
            <a:spLocks/>
          </p:cNvSpPr>
          <p:nvPr/>
        </p:nvSpPr>
        <p:spPr>
          <a:xfrm>
            <a:off x="6371865" y="1827934"/>
            <a:ext cx="4908044" cy="4351338"/>
          </a:xfrm>
          <a:prstGeom prst="rect">
            <a:avLst/>
          </a:prstGeom>
        </p:spPr>
        <p:txBody>
          <a:bodyPr lIns="91440" tIns="45720" rIns="91440" bIns="45720" anchor="t"/>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Bar chart was plotted to show the success of each orbit</a:t>
            </a:r>
            <a:endParaRPr lang="en-US">
              <a:solidFill>
                <a:schemeClr val="accent3">
                  <a:lumMod val="25000"/>
                </a:schemeClr>
              </a:solidFill>
            </a:endParaRPr>
          </a:p>
          <a:p>
            <a:pPr>
              <a:lnSpc>
                <a:spcPct val="100000"/>
              </a:lnSpc>
              <a:spcBef>
                <a:spcPts val="1400"/>
              </a:spcBef>
            </a:pPr>
            <a:r>
              <a:rPr lang="en-US" sz="2200">
                <a:solidFill>
                  <a:schemeClr val="accent3">
                    <a:lumMod val="25000"/>
                  </a:schemeClr>
                </a:solidFill>
                <a:latin typeface="Abadi"/>
              </a:rPr>
              <a:t>Line plot was plotted to show the success rate vs year. Line plots are useful because they show trends and it shows changes over a period of time.</a:t>
            </a:r>
            <a:endParaRPr lang="en-US">
              <a:solidFill>
                <a:schemeClr val="accent3">
                  <a:lumMod val="25000"/>
                </a:schemeClr>
              </a:solidFill>
            </a:endParaRPr>
          </a:p>
          <a:p>
            <a:endParaRPr lang="en-US"/>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70076" y="1293843"/>
            <a:ext cx="10785058" cy="5574406"/>
          </a:xfrm>
          <a:prstGeom prst="rect">
            <a:avLst/>
          </a:prstGeom>
        </p:spPr>
        <p:txBody>
          <a:bodyPr lIns="91440" tIns="45720" rIns="91440" bIns="45720" anchor="t"/>
          <a:lstStyle/>
          <a:p>
            <a:pPr>
              <a:lnSpc>
                <a:spcPct val="100000"/>
              </a:lnSpc>
              <a:spcBef>
                <a:spcPts val="1400"/>
              </a:spcBef>
            </a:pPr>
            <a:r>
              <a:rPr lang="en-US" sz="1800" dirty="0">
                <a:solidFill>
                  <a:schemeClr val="accent3">
                    <a:lumMod val="25000"/>
                  </a:schemeClr>
                </a:solidFill>
                <a:latin typeface="Abadi"/>
              </a:rPr>
              <a:t>SQL queries was performed on the dataset to gather some information:</a:t>
            </a:r>
            <a:endParaRPr lang="en-US" sz="1800">
              <a:solidFill>
                <a:schemeClr val="accent3">
                  <a:lumMod val="25000"/>
                </a:schemeClr>
              </a:solidFill>
              <a:latin typeface="Abadi" panose="020B0604020104020204" pitchFamily="34" charset="0"/>
            </a:endParaRPr>
          </a:p>
          <a:p>
            <a:pPr lvl="1">
              <a:lnSpc>
                <a:spcPct val="100000"/>
              </a:lnSpc>
              <a:spcBef>
                <a:spcPts val="1400"/>
              </a:spcBef>
            </a:pPr>
            <a:r>
              <a:rPr lang="en-US" sz="1400" dirty="0">
                <a:ea typeface="+mn-lt"/>
                <a:cs typeface="+mn-lt"/>
              </a:rPr>
              <a:t>Displaying the names of the unique launch sites in the space mission</a:t>
            </a:r>
            <a:endParaRPr lang="en-US" sz="1400">
              <a:solidFill>
                <a:srgbClr val="000000"/>
              </a:solidFill>
              <a:latin typeface="Calibri"/>
              <a:cs typeface="Calibri"/>
            </a:endParaRPr>
          </a:p>
          <a:p>
            <a:pPr lvl="1">
              <a:lnSpc>
                <a:spcPct val="100000"/>
              </a:lnSpc>
              <a:spcBef>
                <a:spcPts val="1400"/>
              </a:spcBef>
            </a:pPr>
            <a:r>
              <a:rPr lang="en-US" sz="1400" dirty="0">
                <a:ea typeface="+mn-lt"/>
                <a:cs typeface="+mn-lt"/>
              </a:rPr>
              <a:t>Displaying 5 records where launch sites begin with the string 'CCA'</a:t>
            </a:r>
            <a:endParaRPr lang="en-US" sz="1400">
              <a:solidFill>
                <a:srgbClr val="000000"/>
              </a:solidFill>
              <a:latin typeface="Calibri"/>
              <a:cs typeface="Calibri"/>
            </a:endParaRPr>
          </a:p>
          <a:p>
            <a:pPr lvl="1">
              <a:lnSpc>
                <a:spcPct val="100000"/>
              </a:lnSpc>
              <a:spcBef>
                <a:spcPts val="1400"/>
              </a:spcBef>
            </a:pPr>
            <a:r>
              <a:rPr lang="en-US" sz="1400" dirty="0">
                <a:ea typeface="+mn-lt"/>
                <a:cs typeface="+mn-lt"/>
              </a:rPr>
              <a:t>Displaying the total payload mass carried by boosters launched by NASA (CRS)</a:t>
            </a:r>
            <a:endParaRPr lang="en-US" sz="1400">
              <a:solidFill>
                <a:srgbClr val="000000"/>
              </a:solidFill>
              <a:latin typeface="Calibri"/>
              <a:cs typeface="Calibri"/>
            </a:endParaRPr>
          </a:p>
          <a:p>
            <a:pPr lvl="1">
              <a:lnSpc>
                <a:spcPct val="100000"/>
              </a:lnSpc>
              <a:spcBef>
                <a:spcPts val="1400"/>
              </a:spcBef>
            </a:pPr>
            <a:r>
              <a:rPr lang="en-US" sz="1400" dirty="0">
                <a:ea typeface="+mn-lt"/>
                <a:cs typeface="+mn-lt"/>
              </a:rPr>
              <a:t>Displaying average payload mass carried by booster version F9 v1.1</a:t>
            </a:r>
            <a:endParaRPr lang="en-US" sz="1400">
              <a:solidFill>
                <a:srgbClr val="000000"/>
              </a:solidFill>
              <a:latin typeface="Calibri"/>
              <a:cs typeface="Calibri"/>
            </a:endParaRPr>
          </a:p>
          <a:p>
            <a:pPr lvl="1">
              <a:lnSpc>
                <a:spcPct val="100000"/>
              </a:lnSpc>
              <a:spcBef>
                <a:spcPts val="1400"/>
              </a:spcBef>
            </a:pPr>
            <a:r>
              <a:rPr lang="en-US" sz="1400" dirty="0">
                <a:ea typeface="+mn-lt"/>
                <a:cs typeface="+mn-lt"/>
              </a:rPr>
              <a:t>Listing the date when the first successful landing outcome in ground pad was achieved.</a:t>
            </a:r>
            <a:endParaRPr lang="en-US" sz="1400">
              <a:solidFill>
                <a:srgbClr val="000000"/>
              </a:solidFill>
              <a:latin typeface="Calibri"/>
              <a:cs typeface="Calibri"/>
            </a:endParaRPr>
          </a:p>
          <a:p>
            <a:pPr lvl="1">
              <a:lnSpc>
                <a:spcPct val="100000"/>
              </a:lnSpc>
              <a:spcBef>
                <a:spcPts val="1400"/>
              </a:spcBef>
            </a:pPr>
            <a:r>
              <a:rPr lang="en-US" sz="1400" dirty="0">
                <a:ea typeface="+mn-lt"/>
                <a:cs typeface="+mn-lt"/>
              </a:rPr>
              <a:t>Listing the names of the boosters which have success in drone ship and have payload mass greater than 4000 but less than 6000</a:t>
            </a:r>
            <a:endParaRPr lang="en-US" sz="1400">
              <a:solidFill>
                <a:srgbClr val="000000"/>
              </a:solidFill>
              <a:latin typeface="Calibri"/>
              <a:cs typeface="Calibri"/>
            </a:endParaRPr>
          </a:p>
          <a:p>
            <a:pPr lvl="1">
              <a:lnSpc>
                <a:spcPct val="100000"/>
              </a:lnSpc>
              <a:spcBef>
                <a:spcPts val="1400"/>
              </a:spcBef>
            </a:pPr>
            <a:r>
              <a:rPr lang="en-US" sz="1400" dirty="0">
                <a:ea typeface="+mn-lt"/>
                <a:cs typeface="+mn-lt"/>
              </a:rPr>
              <a:t>Listing the total number of successful and failure mission outcomes</a:t>
            </a:r>
            <a:endParaRPr lang="en-US" sz="1400">
              <a:solidFill>
                <a:srgbClr val="000000"/>
              </a:solidFill>
              <a:latin typeface="Calibri"/>
              <a:cs typeface="Calibri"/>
            </a:endParaRPr>
          </a:p>
          <a:p>
            <a:pPr lvl="1">
              <a:lnSpc>
                <a:spcPct val="100000"/>
              </a:lnSpc>
              <a:spcBef>
                <a:spcPts val="1400"/>
              </a:spcBef>
            </a:pPr>
            <a:r>
              <a:rPr lang="en-US" sz="1400" dirty="0">
                <a:ea typeface="+mn-lt"/>
                <a:cs typeface="+mn-lt"/>
              </a:rPr>
              <a:t>Listing the names of the </a:t>
            </a:r>
            <a:r>
              <a:rPr lang="en-US" sz="1400" dirty="0" err="1">
                <a:ea typeface="+mn-lt"/>
                <a:cs typeface="+mn-lt"/>
              </a:rPr>
              <a:t>booster_versions</a:t>
            </a:r>
            <a:r>
              <a:rPr lang="en-US" sz="1400" dirty="0">
                <a:ea typeface="+mn-lt"/>
                <a:cs typeface="+mn-lt"/>
              </a:rPr>
              <a:t> which have carried the maximum payload mass. Use a subquery</a:t>
            </a:r>
          </a:p>
          <a:p>
            <a:pPr lvl="1">
              <a:lnSpc>
                <a:spcPct val="100000"/>
              </a:lnSpc>
              <a:spcBef>
                <a:spcPts val="1400"/>
              </a:spcBef>
            </a:pPr>
            <a:r>
              <a:rPr lang="en-US" sz="1400" dirty="0">
                <a:ea typeface="+mn-lt"/>
                <a:cs typeface="+mn-lt"/>
              </a:rPr>
              <a:t>Listing the records which will display the month names, failure </a:t>
            </a:r>
            <a:r>
              <a:rPr lang="en-US" sz="1400" dirty="0" err="1">
                <a:ea typeface="+mn-lt"/>
                <a:cs typeface="+mn-lt"/>
              </a:rPr>
              <a:t>landing_outcomes</a:t>
            </a:r>
            <a:r>
              <a:rPr lang="en-US" sz="1400" dirty="0">
                <a:ea typeface="+mn-lt"/>
                <a:cs typeface="+mn-lt"/>
              </a:rPr>
              <a:t> in drone ship ,booster versions, </a:t>
            </a:r>
            <a:r>
              <a:rPr lang="en-US" sz="1400" dirty="0" err="1">
                <a:ea typeface="+mn-lt"/>
                <a:cs typeface="+mn-lt"/>
              </a:rPr>
              <a:t>launch_site</a:t>
            </a:r>
            <a:r>
              <a:rPr lang="en-US" sz="1400" dirty="0">
                <a:ea typeface="+mn-lt"/>
                <a:cs typeface="+mn-lt"/>
              </a:rPr>
              <a:t> for the months in year 2015.</a:t>
            </a:r>
            <a:endParaRPr lang="en-US" sz="1400">
              <a:solidFill>
                <a:srgbClr val="000000"/>
              </a:solidFill>
              <a:latin typeface="Calibri"/>
              <a:cs typeface="Calibri"/>
            </a:endParaRPr>
          </a:p>
          <a:p>
            <a:pPr lvl="1">
              <a:lnSpc>
                <a:spcPct val="100000"/>
              </a:lnSpc>
              <a:spcBef>
                <a:spcPts val="1400"/>
              </a:spcBef>
            </a:pPr>
            <a:r>
              <a:rPr lang="en-US" sz="1400" dirty="0">
                <a:ea typeface="+mn-lt"/>
                <a:cs typeface="+mn-lt"/>
              </a:rPr>
              <a:t>Ranking the count of successful </a:t>
            </a:r>
            <a:r>
              <a:rPr lang="en-US" sz="1400" dirty="0" err="1">
                <a:ea typeface="+mn-lt"/>
                <a:cs typeface="+mn-lt"/>
              </a:rPr>
              <a:t>landing_outcomes</a:t>
            </a:r>
            <a:r>
              <a:rPr lang="en-US" sz="1400" dirty="0">
                <a:ea typeface="+mn-lt"/>
                <a:cs typeface="+mn-lt"/>
              </a:rPr>
              <a:t> between the date 04-06-2010 and 20-03-2017 in descending order.</a:t>
            </a:r>
            <a:endParaRPr lang="en-US" sz="1400">
              <a:solidFill>
                <a:schemeClr val="accent3">
                  <a:lumMod val="25000"/>
                </a:schemeClr>
              </a:solidFill>
              <a:latin typeface="Calibri"/>
              <a:cs typeface="Calibri"/>
            </a:endParaRPr>
          </a:p>
          <a:p>
            <a:pPr lvl="1">
              <a:lnSpc>
                <a:spcPct val="100000"/>
              </a:lnSpc>
              <a:spcBef>
                <a:spcPts val="1400"/>
              </a:spcBef>
            </a:pPr>
            <a:r>
              <a:rPr lang="en-US" sz="1800" dirty="0">
                <a:solidFill>
                  <a:schemeClr val="accent3">
                    <a:lumMod val="25000"/>
                  </a:schemeClr>
                </a:solidFill>
                <a:latin typeface="Abadi"/>
                <a:cs typeface="Calibri"/>
                <a:hlinkClick r:id="rId3">
                  <a:extLst>
                    <a:ext uri="{A12FA001-AC4F-418D-AE19-62706E023703}">
                      <ahyp:hlinkClr xmlns:ahyp="http://schemas.microsoft.com/office/drawing/2018/hyperlinkcolor" val="tx"/>
                    </a:ext>
                  </a:extLst>
                </a:hlinkClick>
              </a:rPr>
              <a:t>https://github.com/loyemagba/IBM-Data-Science-Capstone-Project/blob/main/jupyter-labs-eda-sql-coursera_sqllite.ipynb</a:t>
            </a:r>
            <a:endParaRPr lang="en-US" sz="1800">
              <a:solidFill>
                <a:schemeClr val="accent3">
                  <a:lumMod val="25000"/>
                </a:schemeClr>
              </a:solidFill>
              <a:latin typeface="Abadi"/>
              <a:cs typeface="Calibri"/>
            </a:endParaRPr>
          </a:p>
          <a:p>
            <a:endParaRPr lang="en-US" sz="2000" dirty="0">
              <a:cs typeface="Calibri"/>
            </a:endParaRPr>
          </a:p>
          <a:p>
            <a:endParaRPr lang="en-US" sz="2000" dirty="0">
              <a:cs typeface="Calibri"/>
            </a:endParaRP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EDA with SQL</a:t>
            </a:r>
            <a:endParaRPr lang="en-US">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8200" y="1875054"/>
            <a:ext cx="10515600" cy="4351338"/>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a:solidFill>
                  <a:schemeClr val="accent3">
                    <a:lumMod val="25000"/>
                  </a:schemeClr>
                </a:solidFill>
                <a:latin typeface="Abadi"/>
              </a:rPr>
              <a:t>All launch sites were marked and the longitudes and latitudes of each coordinates was used to create an interactive map while adding a circle marker around each launch site.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feature launch outcomes (failure and success) was assigned 0 and 1 respectively. O for failure, 1 for success.</a:t>
            </a:r>
          </a:p>
          <a:p>
            <a:pPr>
              <a:lnSpc>
                <a:spcPct val="100000"/>
              </a:lnSpc>
              <a:spcBef>
                <a:spcPts val="1400"/>
              </a:spcBef>
            </a:pPr>
            <a:r>
              <a:rPr lang="en-US" sz="2200">
                <a:solidFill>
                  <a:schemeClr val="accent3">
                    <a:lumMod val="25000"/>
                  </a:schemeClr>
                </a:solidFill>
                <a:latin typeface="Abadi"/>
              </a:rPr>
              <a:t>Green and red markers was used to identify launch sites with high success rate.</a:t>
            </a:r>
          </a:p>
          <a:p>
            <a:pPr>
              <a:lnSpc>
                <a:spcPct val="100000"/>
              </a:lnSpc>
              <a:spcBef>
                <a:spcPts val="1400"/>
              </a:spcBef>
            </a:pPr>
            <a:r>
              <a:rPr lang="en-US" sz="2200">
                <a:solidFill>
                  <a:schemeClr val="accent3">
                    <a:lumMod val="25000"/>
                  </a:schemeClr>
                </a:solidFill>
                <a:latin typeface="Abadi"/>
              </a:rPr>
              <a:t>Distance between two points on the map was calculated based on their latitude and longitude values to answer questions such as:</a:t>
            </a:r>
          </a:p>
          <a:p>
            <a:pPr lvl="1">
              <a:lnSpc>
                <a:spcPct val="100000"/>
              </a:lnSpc>
              <a:spcBef>
                <a:spcPts val="1400"/>
              </a:spcBef>
            </a:pPr>
            <a:r>
              <a:rPr lang="en-US" sz="1800">
                <a:solidFill>
                  <a:schemeClr val="accent3">
                    <a:lumMod val="25000"/>
                  </a:schemeClr>
                </a:solidFill>
                <a:latin typeface="Abadi"/>
              </a:rPr>
              <a:t>Proximity to railways</a:t>
            </a:r>
          </a:p>
          <a:p>
            <a:pPr lvl="1">
              <a:lnSpc>
                <a:spcPct val="100000"/>
              </a:lnSpc>
              <a:spcBef>
                <a:spcPts val="1400"/>
              </a:spcBef>
            </a:pPr>
            <a:r>
              <a:rPr lang="en-US" sz="1800">
                <a:solidFill>
                  <a:schemeClr val="accent3">
                    <a:lumMod val="25000"/>
                  </a:schemeClr>
                </a:solidFill>
                <a:latin typeface="Abadi"/>
              </a:rPr>
              <a:t>Proximity to highways. </a:t>
            </a:r>
          </a:p>
          <a:p>
            <a:pPr lvl="1">
              <a:lnSpc>
                <a:spcPct val="100000"/>
              </a:lnSpc>
              <a:spcBef>
                <a:spcPts val="1400"/>
              </a:spcBef>
            </a:pPr>
            <a:r>
              <a:rPr lang="en-US" sz="1800">
                <a:solidFill>
                  <a:schemeClr val="accent3">
                    <a:lumMod val="25000"/>
                  </a:schemeClr>
                </a:solidFill>
                <a:latin typeface="Abadi"/>
              </a:rPr>
              <a:t>Proximity to coastlines. </a:t>
            </a:r>
          </a:p>
          <a:p>
            <a:pPr lvl="1">
              <a:lnSpc>
                <a:spcPct val="100000"/>
              </a:lnSpc>
              <a:spcBef>
                <a:spcPts val="1400"/>
              </a:spcBef>
            </a:pPr>
            <a:r>
              <a:rPr lang="en-US" sz="1800">
                <a:solidFill>
                  <a:schemeClr val="accent3">
                    <a:lumMod val="25000"/>
                  </a:schemeClr>
                </a:solidFill>
                <a:latin typeface="Abadi"/>
              </a:rPr>
              <a:t>Do launch sites keep certain distance away from cities? The data revealed that they do</a:t>
            </a:r>
          </a:p>
          <a:p>
            <a:pPr>
              <a:lnSpc>
                <a:spcPct val="100000"/>
              </a:lnSpc>
              <a:spcBef>
                <a:spcPts val="1400"/>
              </a:spcBef>
            </a:pPr>
            <a:endParaRPr lang="en-US" sz="2200" dirty="0">
              <a:solidFill>
                <a:schemeClr val="accent3">
                  <a:lumMod val="25000"/>
                </a:schemeClr>
              </a:solidFill>
              <a:latin typeface="Abadi"/>
            </a:endParaRPr>
          </a:p>
          <a:p>
            <a:endParaRPr lang="en-US"/>
          </a:p>
          <a:p>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an Interactive Map with Folium</a:t>
            </a:r>
            <a:endParaRPr lang="en-US">
              <a:solidFill>
                <a:srgbClr val="0B49CB"/>
              </a:solidFill>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An interactive dashboard was built with </a:t>
            </a:r>
            <a:r>
              <a:rPr lang="en-US" sz="2200" dirty="0" err="1">
                <a:solidFill>
                  <a:schemeClr val="accent3">
                    <a:lumMod val="25000"/>
                  </a:schemeClr>
                </a:solidFill>
                <a:latin typeface="Abadi"/>
              </a:rPr>
              <a:t>Plotly</a:t>
            </a:r>
            <a:r>
              <a:rPr lang="en-US" sz="2200" dirty="0">
                <a:solidFill>
                  <a:schemeClr val="accent3">
                    <a:lumMod val="25000"/>
                  </a:schemeClr>
                </a:solidFill>
                <a:latin typeface="Abadi"/>
              </a:rPr>
              <a:t> dash</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Total launches by certain sites was shown with pie charts</a:t>
            </a:r>
          </a:p>
          <a:p>
            <a:pPr>
              <a:lnSpc>
                <a:spcPct val="100000"/>
              </a:lnSpc>
              <a:spcBef>
                <a:spcPts val="1400"/>
              </a:spcBef>
            </a:pPr>
            <a:r>
              <a:rPr lang="en-US" sz="2200" dirty="0">
                <a:solidFill>
                  <a:schemeClr val="accent3">
                    <a:lumMod val="25000"/>
                  </a:schemeClr>
                </a:solidFill>
                <a:latin typeface="Abadi"/>
              </a:rPr>
              <a:t>Scatter graph showing the relationship with Outcome and Payload Mass (kg) for the different Booster Versions</a:t>
            </a:r>
          </a:p>
          <a:p>
            <a:pPr>
              <a:lnSpc>
                <a:spcPct val="100000"/>
              </a:lnSpc>
              <a:spcBef>
                <a:spcPts val="1400"/>
              </a:spcBef>
            </a:pPr>
            <a:r>
              <a:rPr lang="en-US" sz="22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https://github.com/loyemagba/IBM-Data-Science-Capstone-Project/blob/main/Interactive%20map%20with%20folium.ipynb</a:t>
            </a:r>
            <a:endParaRPr lang="en-US" sz="2200" dirty="0">
              <a:solidFill>
                <a:schemeClr val="accent3">
                  <a:lumMod val="25000"/>
                </a:schemeClr>
              </a:solidFill>
              <a:latin typeface="Abadi"/>
            </a:endParaRPr>
          </a:p>
          <a:p>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Build a Dashboard with </a:t>
            </a:r>
            <a:r>
              <a:rPr lang="en-US" err="1">
                <a:solidFill>
                  <a:srgbClr val="0B49CB"/>
                </a:solidFill>
                <a:latin typeface="Abadi"/>
              </a:rPr>
              <a:t>Plotly</a:t>
            </a:r>
            <a:r>
              <a:rPr lang="en-US">
                <a:solidFill>
                  <a:srgbClr val="0B49CB"/>
                </a:solidFill>
                <a:latin typeface="Abadi"/>
              </a:rPr>
              <a:t> Dash</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Model Building</a:t>
            </a:r>
            <a:endParaRPr lang="en-US" sz="2200" dirty="0">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Loading of data using pandas and </a:t>
            </a:r>
            <a:r>
              <a:rPr lang="en-US" sz="1800" dirty="0" err="1">
                <a:solidFill>
                  <a:schemeClr val="accent3">
                    <a:lumMod val="25000"/>
                  </a:schemeClr>
                </a:solidFill>
                <a:latin typeface="Abadi"/>
              </a:rPr>
              <a:t>numpy</a:t>
            </a:r>
            <a:endParaRPr lang="en-US" sz="1800" dirty="0" err="1">
              <a:solidFill>
                <a:schemeClr val="accent3">
                  <a:lumMod val="25000"/>
                </a:schemeClr>
              </a:solidFill>
              <a:latin typeface="Abadi" panose="020B0604020104020204" pitchFamily="34" charset="0"/>
            </a:endParaRPr>
          </a:p>
          <a:p>
            <a:pPr lvl="1">
              <a:lnSpc>
                <a:spcPct val="100000"/>
              </a:lnSpc>
              <a:spcBef>
                <a:spcPts val="1400"/>
              </a:spcBef>
            </a:pPr>
            <a:r>
              <a:rPr lang="en-US" sz="1800" dirty="0">
                <a:solidFill>
                  <a:schemeClr val="accent3">
                    <a:lumMod val="25000"/>
                  </a:schemeClr>
                </a:solidFill>
                <a:latin typeface="Abadi"/>
              </a:rPr>
              <a:t>Data transform</a:t>
            </a:r>
          </a:p>
          <a:p>
            <a:pPr lvl="1">
              <a:lnSpc>
                <a:spcPct val="100000"/>
              </a:lnSpc>
              <a:spcBef>
                <a:spcPts val="1400"/>
              </a:spcBef>
            </a:pPr>
            <a:r>
              <a:rPr lang="en-US" sz="1800" dirty="0">
                <a:solidFill>
                  <a:schemeClr val="accent3">
                    <a:lumMod val="25000"/>
                  </a:schemeClr>
                </a:solidFill>
                <a:latin typeface="Abadi"/>
              </a:rPr>
              <a:t>Split data into train and test sets</a:t>
            </a:r>
          </a:p>
          <a:p>
            <a:pPr lvl="1">
              <a:lnSpc>
                <a:spcPct val="100000"/>
              </a:lnSpc>
              <a:spcBef>
                <a:spcPts val="1400"/>
              </a:spcBef>
            </a:pPr>
            <a:r>
              <a:rPr lang="en-US" sz="1800" dirty="0" err="1">
                <a:solidFill>
                  <a:schemeClr val="accent3">
                    <a:lumMod val="25000"/>
                  </a:schemeClr>
                </a:solidFill>
                <a:latin typeface="Abadi"/>
              </a:rPr>
              <a:t>GridSearchCV</a:t>
            </a:r>
            <a:r>
              <a:rPr lang="en-US" sz="1800" dirty="0">
                <a:solidFill>
                  <a:schemeClr val="accent3">
                    <a:lumMod val="25000"/>
                  </a:schemeClr>
                </a:solidFill>
                <a:latin typeface="Abadi"/>
              </a:rPr>
              <a:t> was used to tune the hyperparameters</a:t>
            </a:r>
          </a:p>
          <a:p>
            <a:pPr lvl="1">
              <a:lnSpc>
                <a:spcPct val="100000"/>
              </a:lnSpc>
              <a:spcBef>
                <a:spcPts val="1400"/>
              </a:spcBef>
            </a:pPr>
            <a:r>
              <a:rPr lang="en-US" sz="1800" dirty="0">
                <a:solidFill>
                  <a:schemeClr val="accent3">
                    <a:lumMod val="25000"/>
                  </a:schemeClr>
                </a:solidFill>
                <a:latin typeface="Abadi"/>
              </a:rPr>
              <a:t>Model was improved through feature engineering and algorithm tuning</a:t>
            </a:r>
          </a:p>
          <a:p>
            <a:pPr lvl="1">
              <a:lnSpc>
                <a:spcPct val="100000"/>
              </a:lnSpc>
              <a:spcBef>
                <a:spcPts val="1400"/>
              </a:spcBef>
            </a:pPr>
            <a:r>
              <a:rPr lang="en-US" sz="1800" dirty="0">
                <a:solidFill>
                  <a:schemeClr val="accent3">
                    <a:lumMod val="25000"/>
                  </a:schemeClr>
                </a:solidFill>
                <a:latin typeface="Abadi"/>
              </a:rPr>
              <a:t>Various classification methods such as (LR, SVM, DT, KNN) was used. Model with the best accuracy score wins the best performing model.</a:t>
            </a:r>
          </a:p>
          <a:p>
            <a:pPr lvl="1">
              <a:lnSpc>
                <a:spcPct val="100000"/>
              </a:lnSpc>
              <a:spcBef>
                <a:spcPts val="1400"/>
              </a:spcBef>
            </a:pPr>
            <a:r>
              <a:rPr lang="en-US" sz="1800" dirty="0">
                <a:solidFill>
                  <a:schemeClr val="accent3">
                    <a:lumMod val="25000"/>
                  </a:schemeClr>
                </a:solidFill>
                <a:latin typeface="Abadi"/>
                <a:hlinkClick r:id="rId3">
                  <a:extLst>
                    <a:ext uri="{A12FA001-AC4F-418D-AE19-62706E023703}">
                      <ahyp:hlinkClr xmlns:ahyp="http://schemas.microsoft.com/office/drawing/2018/hyperlinkcolor" val="tx"/>
                    </a:ext>
                  </a:extLst>
                </a:hlinkClick>
              </a:rPr>
              <a:t>https://github.com/loyemagba/IBM-Data-Science-Capstone-Project/blob/main/SpaceX_Machine%20Learning%20Prediction_Part_5.ipynb</a:t>
            </a:r>
            <a:endParaRPr lang="en-US" sz="1800" dirty="0">
              <a:solidFill>
                <a:schemeClr val="accent3">
                  <a:lumMod val="25000"/>
                </a:schemeClr>
              </a:solidFill>
              <a:latin typeface="Abadi"/>
            </a:endParaRPr>
          </a:p>
          <a:p>
            <a:pPr>
              <a:lnSpc>
                <a:spcPct val="100000"/>
              </a:lnSpc>
              <a:spcBef>
                <a:spcPts val="1400"/>
              </a:spcBef>
            </a:pPr>
            <a:endParaRPr lang="en-US" sz="2200" dirty="0">
              <a:solidFill>
                <a:srgbClr val="292929"/>
              </a:solidFill>
              <a:latin typeface="Abadi" panose="020B0604020104020204" pitchFamily="34" charset="0"/>
              <a:cs typeface="Calibri" panose="020F0502020204030204"/>
            </a:endParaRPr>
          </a:p>
          <a:p>
            <a:endParaRPr lang="en-US">
              <a:solidFill>
                <a:srgbClr val="000000"/>
              </a:solidFill>
              <a:latin typeface="Calibri" panose="020F0502020204030204"/>
              <a:cs typeface="Calibri" panose="020F0502020204030204"/>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Predictive Analysis (Classification)</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Results</a:t>
            </a:r>
            <a:endParaRPr lang="en-US">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864973" y="1410854"/>
            <a:ext cx="10409238" cy="1179225"/>
          </a:xfrm>
          <a:prstGeom prst="rect">
            <a:avLst/>
          </a:prstGeom>
        </p:spPr>
        <p:txBody>
          <a:bodyPr lIns="91440" tIns="45720" rIns="91440" bIns="45720" anchor="t">
            <a:normAutofit lnSpcReduction="10000"/>
          </a:bodyPr>
          <a:lstStyle/>
          <a:p>
            <a:pPr>
              <a:lnSpc>
                <a:spcPct val="100000"/>
              </a:lnSpc>
              <a:spcBef>
                <a:spcPts val="1400"/>
              </a:spcBef>
            </a:pPr>
            <a:r>
              <a:rPr lang="en-CA" sz="2200" dirty="0">
                <a:solidFill>
                  <a:schemeClr val="accent3">
                    <a:lumMod val="25000"/>
                  </a:schemeClr>
                </a:solidFill>
                <a:latin typeface="Abadi"/>
              </a:rPr>
              <a:t>Scatter plot showing the relationship between Flight Number and Launch Site</a:t>
            </a:r>
          </a:p>
          <a:p>
            <a:pPr>
              <a:lnSpc>
                <a:spcPct val="100000"/>
              </a:lnSpc>
              <a:spcBef>
                <a:spcPts val="1400"/>
              </a:spcBef>
            </a:pPr>
            <a:r>
              <a:rPr lang="en-CA" sz="2200" dirty="0">
                <a:solidFill>
                  <a:schemeClr val="accent3">
                    <a:lumMod val="25000"/>
                  </a:schemeClr>
                </a:solidFill>
                <a:latin typeface="Abadi"/>
              </a:rPr>
              <a:t>The scatter plot revealed that the larger the flight amount at a launch site, the </a:t>
            </a:r>
            <a:r>
              <a:rPr lang="en-CA" sz="2200">
                <a:solidFill>
                  <a:schemeClr val="accent3">
                    <a:lumMod val="25000"/>
                  </a:schemeClr>
                </a:solidFill>
                <a:latin typeface="Abadi"/>
              </a:rPr>
              <a:t>greater the success rate.</a:t>
            </a:r>
            <a:endParaRPr lang="en-CA"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Launch Site</a:t>
            </a:r>
            <a:endParaRPr lang="en-US">
              <a:solidFill>
                <a:srgbClr val="0B49CB"/>
              </a:solidFill>
            </a:endParaRPr>
          </a:p>
        </p:txBody>
      </p:sp>
      <p:pic>
        <p:nvPicPr>
          <p:cNvPr id="6" name="Picture 6" descr="Chart, scatter chart&#10;&#10;Description automatically generated">
            <a:extLst>
              <a:ext uri="{FF2B5EF4-FFF2-40B4-BE49-F238E27FC236}">
                <a16:creationId xmlns:a16="http://schemas.microsoft.com/office/drawing/2014/main" id="{613B7E68-F279-FA54-0455-934704762359}"/>
              </a:ext>
            </a:extLst>
          </p:cNvPr>
          <p:cNvPicPr>
            <a:picLocks noChangeAspect="1"/>
          </p:cNvPicPr>
          <p:nvPr/>
        </p:nvPicPr>
        <p:blipFill>
          <a:blip r:embed="rId3"/>
          <a:stretch>
            <a:fillRect/>
          </a:stretch>
        </p:blipFill>
        <p:spPr>
          <a:xfrm>
            <a:off x="3223490" y="2661607"/>
            <a:ext cx="5133109" cy="3982420"/>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70150"/>
            <a:ext cx="10515418" cy="1475621"/>
          </a:xfrm>
          <a:prstGeom prst="rect">
            <a:avLst/>
          </a:prstGeom>
        </p:spPr>
        <p:txBody>
          <a:bodyPr lIns="91440" tIns="45720" rIns="91440" bIns="45720" anchor="t">
            <a:normAutofit fontScale="92500" lnSpcReduction="20000"/>
          </a:bodyPr>
          <a:lstStyle/>
          <a:p>
            <a:pPr>
              <a:lnSpc>
                <a:spcPct val="100000"/>
              </a:lnSpc>
              <a:spcBef>
                <a:spcPts val="1400"/>
              </a:spcBef>
            </a:pPr>
            <a:r>
              <a:rPr lang="en-CA" sz="2200" dirty="0">
                <a:solidFill>
                  <a:schemeClr val="accent3">
                    <a:lumMod val="25000"/>
                  </a:schemeClr>
                </a:solidFill>
                <a:latin typeface="Abadi"/>
              </a:rPr>
              <a:t>Show a scatter plot of Payload vs. Launch Site</a:t>
            </a:r>
            <a:endParaRPr lang="en-US" sz="2200" dirty="0">
              <a:solidFill>
                <a:schemeClr val="accent3">
                  <a:lumMod val="25000"/>
                </a:schemeClr>
              </a:solidFill>
              <a:latin typeface="Abadi"/>
            </a:endParaRPr>
          </a:p>
          <a:p>
            <a:pPr>
              <a:lnSpc>
                <a:spcPct val="100000"/>
              </a:lnSpc>
              <a:spcBef>
                <a:spcPts val="1400"/>
              </a:spcBef>
            </a:pPr>
            <a:r>
              <a:rPr lang="en-US" sz="2200" dirty="0">
                <a:solidFill>
                  <a:schemeClr val="accent3">
                    <a:lumMod val="25000"/>
                  </a:schemeClr>
                </a:solidFill>
                <a:latin typeface="Abadi"/>
              </a:rPr>
              <a:t>For CCAFS SLC 40, the greater the payload mass, the higher the success rate</a:t>
            </a:r>
          </a:p>
          <a:p>
            <a:pPr>
              <a:lnSpc>
                <a:spcPct val="100000"/>
              </a:lnSpc>
              <a:spcBef>
                <a:spcPts val="1400"/>
              </a:spcBef>
            </a:pPr>
            <a:r>
              <a:rPr lang="en-US" sz="2200" dirty="0">
                <a:latin typeface="Abadi"/>
                <a:ea typeface="+mn-lt"/>
                <a:cs typeface="+mn-lt"/>
              </a:rPr>
              <a:t>VAFB-SLC </a:t>
            </a:r>
            <a:r>
              <a:rPr lang="en-US" sz="2200" dirty="0" err="1">
                <a:latin typeface="Abadi"/>
                <a:ea typeface="+mn-lt"/>
                <a:cs typeface="+mn-lt"/>
              </a:rPr>
              <a:t>launchsite</a:t>
            </a:r>
            <a:r>
              <a:rPr lang="en-US" sz="2200" dirty="0">
                <a:latin typeface="Abadi"/>
                <a:ea typeface="+mn-lt"/>
                <a:cs typeface="+mn-lt"/>
              </a:rPr>
              <a:t> there are no rockets launched for heavy payload mass(greater than 10000).</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Launch Site</a:t>
            </a:r>
          </a:p>
        </p:txBody>
      </p:sp>
      <p:pic>
        <p:nvPicPr>
          <p:cNvPr id="7" name="Picture 7" descr="Chart, scatter chart&#10;&#10;Description automatically generated">
            <a:extLst>
              <a:ext uri="{FF2B5EF4-FFF2-40B4-BE49-F238E27FC236}">
                <a16:creationId xmlns:a16="http://schemas.microsoft.com/office/drawing/2014/main" id="{B2227AD4-EF3C-4908-87FA-C9DD08F29ABE}"/>
              </a:ext>
            </a:extLst>
          </p:cNvPr>
          <p:cNvPicPr>
            <a:picLocks noChangeAspect="1"/>
          </p:cNvPicPr>
          <p:nvPr/>
        </p:nvPicPr>
        <p:blipFill>
          <a:blip r:embed="rId3"/>
          <a:stretch>
            <a:fillRect/>
          </a:stretch>
        </p:blipFill>
        <p:spPr>
          <a:xfrm>
            <a:off x="2438400" y="3366154"/>
            <a:ext cx="6041035" cy="2848903"/>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a:rPr>
              <a:t>Executive Summary</a:t>
            </a:r>
          </a:p>
          <a:p>
            <a:pPr>
              <a:lnSpc>
                <a:spcPct val="100000"/>
              </a:lnSpc>
              <a:spcBef>
                <a:spcPts val="1400"/>
              </a:spcBef>
            </a:pPr>
            <a:r>
              <a:rPr lang="en-US" sz="2200">
                <a:solidFill>
                  <a:schemeClr val="accent3">
                    <a:lumMod val="25000"/>
                  </a:schemeClr>
                </a:solidFill>
                <a:latin typeface="Abadi"/>
              </a:rPr>
              <a:t>Introduction</a:t>
            </a:r>
          </a:p>
          <a:p>
            <a:pPr>
              <a:lnSpc>
                <a:spcPct val="100000"/>
              </a:lnSpc>
              <a:spcBef>
                <a:spcPts val="1400"/>
              </a:spcBef>
            </a:pPr>
            <a:r>
              <a:rPr lang="en-US" sz="2200">
                <a:solidFill>
                  <a:schemeClr val="accent3">
                    <a:lumMod val="25000"/>
                  </a:schemeClr>
                </a:solidFill>
                <a:latin typeface="Abadi"/>
              </a:rPr>
              <a:t>Methodology</a:t>
            </a:r>
          </a:p>
          <a:p>
            <a:pPr>
              <a:lnSpc>
                <a:spcPct val="100000"/>
              </a:lnSpc>
              <a:spcBef>
                <a:spcPts val="1400"/>
              </a:spcBef>
            </a:pPr>
            <a:r>
              <a:rPr lang="en-US" sz="2200">
                <a:solidFill>
                  <a:schemeClr val="accent3">
                    <a:lumMod val="25000"/>
                  </a:schemeClr>
                </a:solidFill>
                <a:latin typeface="Abadi"/>
              </a:rPr>
              <a:t>Results</a:t>
            </a:r>
          </a:p>
          <a:p>
            <a:pPr>
              <a:lnSpc>
                <a:spcPct val="100000"/>
              </a:lnSpc>
              <a:spcBef>
                <a:spcPts val="1400"/>
              </a:spcBef>
            </a:pPr>
            <a:r>
              <a:rPr lang="en-US" sz="2200">
                <a:solidFill>
                  <a:schemeClr val="accent3">
                    <a:lumMod val="25000"/>
                  </a:schemeClr>
                </a:solidFill>
                <a:latin typeface="Abadi"/>
              </a:rPr>
              <a:t>Conclusion</a:t>
            </a:r>
          </a:p>
          <a:p>
            <a:pPr>
              <a:lnSpc>
                <a:spcPct val="100000"/>
              </a:lnSpc>
              <a:spcBef>
                <a:spcPts val="1400"/>
              </a:spcBef>
            </a:pPr>
            <a:r>
              <a:rPr lang="en-US" sz="220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82507"/>
            <a:ext cx="10515418" cy="1225786"/>
          </a:xfrm>
          <a:prstGeom prst="rect">
            <a:avLst/>
          </a:prstGeom>
        </p:spPr>
        <p:txBody>
          <a:bodyPr lIns="91440" tIns="45720" rIns="91440" bIns="45720" anchor="t">
            <a:normAutofit lnSpcReduction="10000"/>
          </a:bodyPr>
          <a:lstStyle/>
          <a:p>
            <a:pPr>
              <a:lnSpc>
                <a:spcPct val="100000"/>
              </a:lnSpc>
              <a:spcBef>
                <a:spcPts val="1400"/>
              </a:spcBef>
            </a:pPr>
            <a:r>
              <a:rPr lang="en-CA" sz="2200" dirty="0">
                <a:solidFill>
                  <a:schemeClr val="accent3">
                    <a:lumMod val="25000"/>
                  </a:schemeClr>
                </a:solidFill>
                <a:latin typeface="Abadi"/>
              </a:rPr>
              <a:t>Bar chart showing success rate vs orbit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latin typeface="Abadi"/>
                <a:ea typeface="+mn-lt"/>
                <a:cs typeface="+mn-lt"/>
              </a:rPr>
              <a:t>Orbits with the highest success rates are ES-L1, GEO, HEO and SSO. GTO has the lowest success rate amongst the orbits</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 Rate vs. Orbit Type</a:t>
            </a:r>
            <a:endParaRPr lang="en-US">
              <a:solidFill>
                <a:srgbClr val="0B49CB"/>
              </a:solidFill>
            </a:endParaRPr>
          </a:p>
        </p:txBody>
      </p:sp>
      <p:pic>
        <p:nvPicPr>
          <p:cNvPr id="2" name="Picture 5" descr="Chart, bar chart&#10;&#10;Description automatically generated">
            <a:extLst>
              <a:ext uri="{FF2B5EF4-FFF2-40B4-BE49-F238E27FC236}">
                <a16:creationId xmlns:a16="http://schemas.microsoft.com/office/drawing/2014/main" id="{F1E06CFD-23D5-56ED-68CE-B7ADBE2E836C}"/>
              </a:ext>
            </a:extLst>
          </p:cNvPr>
          <p:cNvPicPr>
            <a:picLocks noChangeAspect="1"/>
          </p:cNvPicPr>
          <p:nvPr/>
        </p:nvPicPr>
        <p:blipFill>
          <a:blip r:embed="rId3"/>
          <a:stretch>
            <a:fillRect/>
          </a:stretch>
        </p:blipFill>
        <p:spPr>
          <a:xfrm>
            <a:off x="2513351" y="2710525"/>
            <a:ext cx="5753724" cy="3523079"/>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45231"/>
            <a:ext cx="10515418" cy="676146"/>
          </a:xfrm>
          <a:prstGeom prst="rect">
            <a:avLst/>
          </a:prstGeom>
        </p:spPr>
        <p:txBody>
          <a:bodyPr lIns="91440" tIns="45720" rIns="91440" bIns="45720" anchor="t">
            <a:normAutofit fontScale="92500" lnSpcReduction="10000"/>
          </a:bodyPr>
          <a:lstStyle/>
          <a:p>
            <a:pPr>
              <a:lnSpc>
                <a:spcPct val="100000"/>
              </a:lnSpc>
              <a:spcBef>
                <a:spcPts val="1400"/>
              </a:spcBef>
            </a:pPr>
            <a:r>
              <a:rPr lang="en-US" sz="2200" dirty="0">
                <a:solidFill>
                  <a:schemeClr val="accent3">
                    <a:lumMod val="25000"/>
                  </a:schemeClr>
                </a:solidFill>
                <a:latin typeface="Abadi"/>
              </a:rPr>
              <a:t>There seems to be no relationship between flight number in GTO while in LEO, the higher the number of flights, the higher the success rate</a:t>
            </a:r>
            <a:endParaRPr lang="en-US"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Flight Number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5E0A98B7-1547-DA56-E3F0-AAC2837E4870}"/>
              </a:ext>
            </a:extLst>
          </p:cNvPr>
          <p:cNvPicPr>
            <a:picLocks noChangeAspect="1"/>
          </p:cNvPicPr>
          <p:nvPr/>
        </p:nvPicPr>
        <p:blipFill>
          <a:blip r:embed="rId3"/>
          <a:stretch>
            <a:fillRect/>
          </a:stretch>
        </p:blipFill>
        <p:spPr>
          <a:xfrm>
            <a:off x="2151089" y="2459736"/>
            <a:ext cx="6952937" cy="3774823"/>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382843"/>
            <a:ext cx="10515418" cy="72611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Heavy payload have a higher success in ISS and LEO</a:t>
            </a:r>
            <a:endParaRPr lang="en-US" dirty="0">
              <a:solidFill>
                <a:schemeClr val="accent3">
                  <a:lumMod val="25000"/>
                </a:schemeClr>
              </a:solidFill>
              <a:latin typeface="Calibri"/>
              <a:cs typeface="Calibri"/>
            </a:endParaRP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Payload vs. Orbit Type</a:t>
            </a:r>
            <a:endParaRPr lang="en-US">
              <a:solidFill>
                <a:srgbClr val="0B49CB"/>
              </a:solidFill>
            </a:endParaRPr>
          </a:p>
        </p:txBody>
      </p:sp>
      <p:pic>
        <p:nvPicPr>
          <p:cNvPr id="2" name="Picture 5" descr="Chart, scatter chart&#10;&#10;Description automatically generated">
            <a:extLst>
              <a:ext uri="{FF2B5EF4-FFF2-40B4-BE49-F238E27FC236}">
                <a16:creationId xmlns:a16="http://schemas.microsoft.com/office/drawing/2014/main" id="{00EA382D-358C-C4FA-1832-7E687EEA0EC9}"/>
              </a:ext>
            </a:extLst>
          </p:cNvPr>
          <p:cNvPicPr>
            <a:picLocks noChangeAspect="1"/>
          </p:cNvPicPr>
          <p:nvPr/>
        </p:nvPicPr>
        <p:blipFill>
          <a:blip r:embed="rId3"/>
          <a:stretch>
            <a:fillRect/>
          </a:stretch>
        </p:blipFill>
        <p:spPr>
          <a:xfrm>
            <a:off x="2738204" y="2108795"/>
            <a:ext cx="6478248" cy="4126934"/>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770011" y="1432675"/>
            <a:ext cx="10515418" cy="751097"/>
          </a:xfrm>
          <a:prstGeom prst="rect">
            <a:avLst/>
          </a:prstGeom>
        </p:spPr>
        <p:txBody>
          <a:bodyPr lIns="91440" tIns="45720" rIns="91440" bIns="45720" anchor="t">
            <a:normAutofit/>
          </a:bodyPr>
          <a:lstStyle/>
          <a:p>
            <a:pPr>
              <a:lnSpc>
                <a:spcPct val="100000"/>
              </a:lnSpc>
              <a:spcBef>
                <a:spcPts val="1400"/>
              </a:spcBef>
            </a:pPr>
            <a:r>
              <a:rPr lang="en-US" sz="2200" dirty="0">
                <a:ea typeface="+mn-lt"/>
                <a:cs typeface="+mn-lt"/>
              </a:rPr>
              <a:t>We can observe that the sucess rate since 2013 kept increasing till 2020</a:t>
            </a:r>
            <a:endParaRPr lang="en-US" sz="2200" dirty="0">
              <a:solidFill>
                <a:schemeClr val="accent3">
                  <a:lumMod val="25000"/>
                </a:schemeClr>
              </a:solidFill>
              <a:latin typeface="Abadi"/>
            </a:endParaRP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Success Yearly Trend</a:t>
            </a:r>
          </a:p>
        </p:txBody>
      </p:sp>
      <p:pic>
        <p:nvPicPr>
          <p:cNvPr id="2" name="Picture 5" descr="Chart, line chart&#10;&#10;Description automatically generated">
            <a:extLst>
              <a:ext uri="{FF2B5EF4-FFF2-40B4-BE49-F238E27FC236}">
                <a16:creationId xmlns:a16="http://schemas.microsoft.com/office/drawing/2014/main" id="{68B7F3B7-DCB0-D94C-227E-7A730BACA2C4}"/>
              </a:ext>
            </a:extLst>
          </p:cNvPr>
          <p:cNvPicPr>
            <a:picLocks noChangeAspect="1"/>
          </p:cNvPicPr>
          <p:nvPr/>
        </p:nvPicPr>
        <p:blipFill>
          <a:blip r:embed="rId3"/>
          <a:stretch>
            <a:fillRect/>
          </a:stretch>
        </p:blipFill>
        <p:spPr>
          <a:xfrm>
            <a:off x="2226040" y="2186104"/>
            <a:ext cx="7477591" cy="4309595"/>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88412"/>
            <a:ext cx="9745589" cy="91609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DISTINCT in the query means it only showed the unique values in launch site column from </a:t>
            </a:r>
            <a:r>
              <a:rPr lang="en-US" sz="2200" dirty="0" err="1">
                <a:solidFill>
                  <a:schemeClr val="accent3">
                    <a:lumMod val="25000"/>
                  </a:schemeClr>
                </a:solidFill>
                <a:latin typeface="Abadi"/>
              </a:rPr>
              <a:t>spacextbl</a:t>
            </a:r>
            <a:r>
              <a:rPr lang="en-US" sz="2200" dirty="0">
                <a:solidFill>
                  <a:schemeClr val="accent3">
                    <a:lumMod val="25000"/>
                  </a:schemeClr>
                </a:solidFill>
                <a:latin typeface="Abadi"/>
              </a:rPr>
              <a:t> data</a:t>
            </a:r>
            <a:endParaRPr lang="en-US" sz="2200" dirty="0">
              <a:solidFill>
                <a:schemeClr val="accent3">
                  <a:lumMod val="25000"/>
                </a:schemeClr>
              </a:solidFill>
              <a:latin typeface="Abadi"/>
              <a:cs typeface="Calibri"/>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All Launch Site Names</a:t>
            </a:r>
          </a:p>
        </p:txBody>
      </p:sp>
      <p:pic>
        <p:nvPicPr>
          <p:cNvPr id="2" name="Picture 5" descr="Graphical user interface, text, application&#10;&#10;Description automatically generated">
            <a:extLst>
              <a:ext uri="{FF2B5EF4-FFF2-40B4-BE49-F238E27FC236}">
                <a16:creationId xmlns:a16="http://schemas.microsoft.com/office/drawing/2014/main" id="{793ECB19-6C69-F8A3-EB29-25ADA930575D}"/>
              </a:ext>
            </a:extLst>
          </p:cNvPr>
          <p:cNvPicPr>
            <a:picLocks noChangeAspect="1"/>
          </p:cNvPicPr>
          <p:nvPr/>
        </p:nvPicPr>
        <p:blipFill>
          <a:blip r:embed="rId3"/>
          <a:stretch>
            <a:fillRect/>
          </a:stretch>
        </p:blipFill>
        <p:spPr>
          <a:xfrm>
            <a:off x="1576466" y="2691493"/>
            <a:ext cx="5891134" cy="3173899"/>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450871"/>
            <a:ext cx="9745589" cy="628781"/>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query in the code cell was used to display the table below</a:t>
            </a:r>
            <a:endParaRPr lang="en-US" dirty="0">
              <a:solidFill>
                <a:schemeClr val="accent3">
                  <a:lumMod val="25000"/>
                </a:schemeClr>
              </a:solidFill>
              <a:cs typeface="Calibri"/>
            </a:endParaRP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Launch Site Names Begin with 'CCA'</a:t>
            </a:r>
          </a:p>
        </p:txBody>
      </p:sp>
      <p:pic>
        <p:nvPicPr>
          <p:cNvPr id="2" name="Picture 5" descr="Table&#10;&#10;Description automatically generated">
            <a:extLst>
              <a:ext uri="{FF2B5EF4-FFF2-40B4-BE49-F238E27FC236}">
                <a16:creationId xmlns:a16="http://schemas.microsoft.com/office/drawing/2014/main" id="{D009EE2A-F2A7-EFE8-AEC4-89491855F8BF}"/>
              </a:ext>
            </a:extLst>
          </p:cNvPr>
          <p:cNvPicPr>
            <a:picLocks noChangeAspect="1"/>
          </p:cNvPicPr>
          <p:nvPr/>
        </p:nvPicPr>
        <p:blipFill>
          <a:blip r:embed="rId3"/>
          <a:stretch>
            <a:fillRect/>
          </a:stretch>
        </p:blipFill>
        <p:spPr>
          <a:xfrm>
            <a:off x="727023" y="2314631"/>
            <a:ext cx="10712970" cy="3952605"/>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538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code in the cell was used to calculate the total payload mass</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Payload Mass</a:t>
            </a:r>
          </a:p>
        </p:txBody>
      </p:sp>
      <p:pic>
        <p:nvPicPr>
          <p:cNvPr id="2" name="Picture 5" descr="Graphical user interface, text, application&#10;&#10;Description automatically generated">
            <a:extLst>
              <a:ext uri="{FF2B5EF4-FFF2-40B4-BE49-F238E27FC236}">
                <a16:creationId xmlns:a16="http://schemas.microsoft.com/office/drawing/2014/main" id="{EB42A694-925D-1155-CCA7-9A1E1131FD83}"/>
              </a:ext>
            </a:extLst>
          </p:cNvPr>
          <p:cNvPicPr>
            <a:picLocks noChangeAspect="1"/>
          </p:cNvPicPr>
          <p:nvPr/>
        </p:nvPicPr>
        <p:blipFill>
          <a:blip r:embed="rId3"/>
          <a:stretch>
            <a:fillRect/>
          </a:stretch>
        </p:blipFill>
        <p:spPr>
          <a:xfrm>
            <a:off x="1563974" y="3195103"/>
            <a:ext cx="8889166" cy="164202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53830"/>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average payload mass is 2928.4</a:t>
            </a:r>
            <a:endParaRPr lang="en-US" dirty="0">
              <a:solidFill>
                <a:schemeClr val="accent3">
                  <a:lumMod val="25000"/>
                </a:schemeClr>
              </a:solidFill>
            </a:endParaRP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Average Payload Mass by F9 v1.1</a:t>
            </a:r>
          </a:p>
        </p:txBody>
      </p:sp>
      <p:pic>
        <p:nvPicPr>
          <p:cNvPr id="2" name="Picture 5" descr="Graphical user interface, text, application, chat or text message&#10;&#10;Description automatically generated">
            <a:extLst>
              <a:ext uri="{FF2B5EF4-FFF2-40B4-BE49-F238E27FC236}">
                <a16:creationId xmlns:a16="http://schemas.microsoft.com/office/drawing/2014/main" id="{21020E65-C18B-F3F7-1D63-C0F533708788}"/>
              </a:ext>
            </a:extLst>
          </p:cNvPr>
          <p:cNvPicPr>
            <a:picLocks noChangeAspect="1"/>
          </p:cNvPicPr>
          <p:nvPr/>
        </p:nvPicPr>
        <p:blipFill>
          <a:blip r:embed="rId3"/>
          <a:stretch>
            <a:fillRect/>
          </a:stretch>
        </p:blipFill>
        <p:spPr>
          <a:xfrm>
            <a:off x="1351614" y="3218982"/>
            <a:ext cx="8914149" cy="1706691"/>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50386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first successful ground landing date was 01-05-2017 </a:t>
            </a:r>
            <a:endParaRPr lang="en-US" dirty="0">
              <a:solidFill>
                <a:schemeClr val="accent3">
                  <a:lumMod val="25000"/>
                </a:schemeClr>
              </a:solidFill>
              <a:latin typeface="Calibri"/>
              <a:cs typeface="Calibri"/>
            </a:endParaRP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First Successful Ground Landing Date</a:t>
            </a:r>
          </a:p>
        </p:txBody>
      </p:sp>
      <p:pic>
        <p:nvPicPr>
          <p:cNvPr id="2" name="Picture 5" descr="Graphical user interface, text, application&#10;&#10;Description automatically generated">
            <a:extLst>
              <a:ext uri="{FF2B5EF4-FFF2-40B4-BE49-F238E27FC236}">
                <a16:creationId xmlns:a16="http://schemas.microsoft.com/office/drawing/2014/main" id="{0F9AF201-62D9-9A3D-08C1-84400ED79504}"/>
              </a:ext>
            </a:extLst>
          </p:cNvPr>
          <p:cNvPicPr>
            <a:picLocks noChangeAspect="1"/>
          </p:cNvPicPr>
          <p:nvPr/>
        </p:nvPicPr>
        <p:blipFill>
          <a:blip r:embed="rId3"/>
          <a:stretch>
            <a:fillRect/>
          </a:stretch>
        </p:blipFill>
        <p:spPr>
          <a:xfrm>
            <a:off x="764499" y="3190092"/>
            <a:ext cx="10500609" cy="1851913"/>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5343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WHERE clause was used to filter for boosters which have successfully landed on drone ship as well as the AND condition to determine successful landing with payload mass greater than 4000 but less than 6000</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Successful Drone Ship Landing with Payload between 4000 and 6000</a:t>
            </a:r>
          </a:p>
        </p:txBody>
      </p:sp>
      <p:pic>
        <p:nvPicPr>
          <p:cNvPr id="2" name="Picture 2" descr="Graphical user interface, application, Word&#10;&#10;Description automatically generated">
            <a:extLst>
              <a:ext uri="{FF2B5EF4-FFF2-40B4-BE49-F238E27FC236}">
                <a16:creationId xmlns:a16="http://schemas.microsoft.com/office/drawing/2014/main" id="{0DD95E18-8848-33CF-F719-8B8708F1F015}"/>
              </a:ext>
            </a:extLst>
          </p:cNvPr>
          <p:cNvPicPr>
            <a:picLocks noChangeAspect="1"/>
          </p:cNvPicPr>
          <p:nvPr/>
        </p:nvPicPr>
        <p:blipFill>
          <a:blip r:embed="rId3"/>
          <a:stretch>
            <a:fillRect/>
          </a:stretch>
        </p:blipFill>
        <p:spPr>
          <a:xfrm>
            <a:off x="1151745" y="3107566"/>
            <a:ext cx="10025920" cy="2716507"/>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1997" y="1362255"/>
            <a:ext cx="10516455" cy="5295606"/>
          </a:xfrm>
          <a:prstGeom prst="rect">
            <a:avLst/>
          </a:prstGeom>
        </p:spPr>
        <p:txBody>
          <a:bodyPr lIns="91440" tIns="45720" rIns="91440" bIns="45720" anchor="t">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Summary of methodologies</a:t>
            </a:r>
          </a:p>
          <a:p>
            <a:pPr lvl="1">
              <a:lnSpc>
                <a:spcPct val="100000"/>
              </a:lnSpc>
              <a:spcBef>
                <a:spcPts val="1400"/>
              </a:spcBef>
              <a:buFont typeface="Courier New"/>
              <a:buChar char="o"/>
            </a:pPr>
            <a:r>
              <a:rPr lang="en-US" sz="1800">
                <a:solidFill>
                  <a:schemeClr val="accent3">
                    <a:lumMod val="25000"/>
                  </a:schemeClr>
                </a:solidFill>
                <a:latin typeface="Abadi"/>
              </a:rPr>
              <a:t>Data collection</a:t>
            </a:r>
          </a:p>
          <a:p>
            <a:pPr lvl="1">
              <a:lnSpc>
                <a:spcPct val="100000"/>
              </a:lnSpc>
              <a:spcBef>
                <a:spcPts val="1400"/>
              </a:spcBef>
              <a:buFont typeface="Courier New"/>
              <a:buChar char="o"/>
            </a:pPr>
            <a:r>
              <a:rPr lang="en-US" sz="1800">
                <a:solidFill>
                  <a:schemeClr val="accent3">
                    <a:lumMod val="25000"/>
                  </a:schemeClr>
                </a:solidFill>
                <a:latin typeface="Abadi"/>
              </a:rPr>
              <a:t>Data wrangling</a:t>
            </a:r>
          </a:p>
          <a:p>
            <a:pPr lvl="1">
              <a:lnSpc>
                <a:spcPct val="100000"/>
              </a:lnSpc>
              <a:spcBef>
                <a:spcPts val="1400"/>
              </a:spcBef>
              <a:buFont typeface="Courier New"/>
              <a:buChar char="o"/>
            </a:pPr>
            <a:r>
              <a:rPr lang="en-US" sz="1800">
                <a:solidFill>
                  <a:schemeClr val="accent3">
                    <a:lumMod val="25000"/>
                  </a:schemeClr>
                </a:solidFill>
                <a:latin typeface="Abadi"/>
              </a:rPr>
              <a:t>EDA with data visualization</a:t>
            </a:r>
          </a:p>
          <a:p>
            <a:pPr lvl="1">
              <a:lnSpc>
                <a:spcPct val="100000"/>
              </a:lnSpc>
              <a:spcBef>
                <a:spcPts val="1400"/>
              </a:spcBef>
              <a:buFont typeface="Courier New"/>
              <a:buChar char="o"/>
            </a:pPr>
            <a:r>
              <a:rPr lang="en-US" sz="1800">
                <a:solidFill>
                  <a:schemeClr val="accent3">
                    <a:lumMod val="25000"/>
                  </a:schemeClr>
                </a:solidFill>
                <a:latin typeface="Abadi"/>
              </a:rPr>
              <a:t>EDA with SQL</a:t>
            </a:r>
          </a:p>
          <a:p>
            <a:pPr lvl="1">
              <a:lnSpc>
                <a:spcPct val="100000"/>
              </a:lnSpc>
              <a:spcBef>
                <a:spcPts val="1400"/>
              </a:spcBef>
              <a:buFont typeface="Courier New"/>
              <a:buChar char="o"/>
            </a:pPr>
            <a:r>
              <a:rPr lang="en-US" sz="1800">
                <a:solidFill>
                  <a:schemeClr val="accent3">
                    <a:lumMod val="25000"/>
                  </a:schemeClr>
                </a:solidFill>
                <a:latin typeface="Abadi"/>
              </a:rPr>
              <a:t>Building an interactive map with Folium</a:t>
            </a:r>
          </a:p>
          <a:p>
            <a:pPr lvl="1">
              <a:lnSpc>
                <a:spcPct val="100000"/>
              </a:lnSpc>
              <a:spcBef>
                <a:spcPts val="1400"/>
              </a:spcBef>
              <a:buFont typeface="Courier New"/>
              <a:buChar char="o"/>
            </a:pPr>
            <a:r>
              <a:rPr lang="en-US" sz="1800">
                <a:solidFill>
                  <a:schemeClr val="accent3">
                    <a:lumMod val="25000"/>
                  </a:schemeClr>
                </a:solidFill>
                <a:latin typeface="Abadi"/>
              </a:rPr>
              <a:t>Building a dashboard with </a:t>
            </a:r>
            <a:r>
              <a:rPr lang="en-US" sz="1800" err="1">
                <a:solidFill>
                  <a:schemeClr val="accent3">
                    <a:lumMod val="25000"/>
                  </a:schemeClr>
                </a:solidFill>
                <a:latin typeface="Abadi"/>
              </a:rPr>
              <a:t>plotly</a:t>
            </a:r>
            <a:r>
              <a:rPr lang="en-US" sz="1800">
                <a:solidFill>
                  <a:schemeClr val="accent3">
                    <a:lumMod val="25000"/>
                  </a:schemeClr>
                </a:solidFill>
                <a:latin typeface="Abadi"/>
              </a:rPr>
              <a:t> dash</a:t>
            </a:r>
          </a:p>
          <a:p>
            <a:pPr lvl="1">
              <a:lnSpc>
                <a:spcPct val="100000"/>
              </a:lnSpc>
              <a:spcBef>
                <a:spcPts val="1400"/>
              </a:spcBef>
              <a:buFont typeface="Courier New"/>
              <a:buChar char="o"/>
            </a:pPr>
            <a:r>
              <a:rPr lang="en-US" sz="1800">
                <a:solidFill>
                  <a:schemeClr val="accent3">
                    <a:lumMod val="25000"/>
                  </a:schemeClr>
                </a:solidFill>
                <a:latin typeface="Abadi"/>
              </a:rPr>
              <a:t>Predictive analysis</a:t>
            </a:r>
          </a:p>
          <a:p>
            <a:pPr>
              <a:lnSpc>
                <a:spcPct val="100000"/>
              </a:lnSpc>
              <a:spcBef>
                <a:spcPts val="1400"/>
              </a:spcBef>
            </a:pPr>
            <a:r>
              <a:rPr lang="en-US" sz="2200">
                <a:solidFill>
                  <a:schemeClr val="accent3">
                    <a:lumMod val="25000"/>
                  </a:schemeClr>
                </a:solidFill>
                <a:latin typeface="Abadi" panose="020B0604020104020204" pitchFamily="34" charset="0"/>
              </a:rPr>
              <a:t>Summary of all results</a:t>
            </a:r>
          </a:p>
          <a:p>
            <a:pPr lvl="1">
              <a:lnSpc>
                <a:spcPct val="100000"/>
              </a:lnSpc>
              <a:spcBef>
                <a:spcPts val="1400"/>
              </a:spcBef>
              <a:buFont typeface="Courier New"/>
              <a:buChar char="o"/>
            </a:pPr>
            <a:r>
              <a:rPr lang="en-US" sz="1800">
                <a:solidFill>
                  <a:schemeClr val="accent3">
                    <a:lumMod val="25000"/>
                  </a:schemeClr>
                </a:solidFill>
                <a:latin typeface="Abadi"/>
              </a:rPr>
              <a:t>Exploratory data analysis results</a:t>
            </a:r>
          </a:p>
          <a:p>
            <a:pPr lvl="1">
              <a:lnSpc>
                <a:spcPct val="100000"/>
              </a:lnSpc>
              <a:spcBef>
                <a:spcPts val="1400"/>
              </a:spcBef>
              <a:buFont typeface="Courier New"/>
              <a:buChar char="o"/>
            </a:pPr>
            <a:r>
              <a:rPr lang="en-US" sz="1800">
                <a:solidFill>
                  <a:schemeClr val="accent3">
                    <a:lumMod val="25000"/>
                  </a:schemeClr>
                </a:solidFill>
                <a:latin typeface="Abadi"/>
              </a:rPr>
              <a:t>Interactive analysis</a:t>
            </a:r>
          </a:p>
          <a:p>
            <a:pPr lvl="1">
              <a:lnSpc>
                <a:spcPct val="100000"/>
              </a:lnSpc>
              <a:spcBef>
                <a:spcPts val="1400"/>
              </a:spcBef>
              <a:buFont typeface="Courier New"/>
              <a:buChar char="o"/>
            </a:pPr>
            <a:r>
              <a:rPr lang="en-US" sz="1800">
                <a:solidFill>
                  <a:schemeClr val="accent3">
                    <a:lumMod val="25000"/>
                  </a:schemeClr>
                </a:solidFill>
                <a:latin typeface="Abadi"/>
              </a:rPr>
              <a:t>Predictive analysis results</a:t>
            </a:r>
            <a:endParaRPr lang="en-US" sz="1800">
              <a:solidFill>
                <a:schemeClr val="accent3">
                  <a:lumMod val="25000"/>
                </a:schemeClr>
              </a:solidFill>
              <a:latin typeface="Abadi" panose="020B0604020104020204" pitchFamily="34"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308612"/>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Calculate the total number of successful and failure mission outcomes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Total Number of Successful and Failure Mission Outcomes</a:t>
            </a:r>
          </a:p>
        </p:txBody>
      </p:sp>
      <p:pic>
        <p:nvPicPr>
          <p:cNvPr id="2" name="Picture 5" descr="Graphical user interface, text, application&#10;&#10;Description automatically generated">
            <a:extLst>
              <a:ext uri="{FF2B5EF4-FFF2-40B4-BE49-F238E27FC236}">
                <a16:creationId xmlns:a16="http://schemas.microsoft.com/office/drawing/2014/main" id="{E0FD40E0-55D7-0DA5-8EAE-D733A0BB7B67}"/>
              </a:ext>
            </a:extLst>
          </p:cNvPr>
          <p:cNvPicPr>
            <a:picLocks noChangeAspect="1"/>
          </p:cNvPicPr>
          <p:nvPr/>
        </p:nvPicPr>
        <p:blipFill>
          <a:blip r:embed="rId3"/>
          <a:stretch>
            <a:fillRect/>
          </a:stretch>
        </p:blipFill>
        <p:spPr>
          <a:xfrm>
            <a:off x="764499" y="3235427"/>
            <a:ext cx="10338215" cy="1998586"/>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4351338"/>
          </a:xfrm>
          <a:prstGeom prst="rect">
            <a:avLst/>
          </a:prstGeom>
        </p:spPr>
        <p:txBody>
          <a:bodyPr>
            <a:normAutofit/>
          </a:bodyPr>
          <a:lstStyle/>
          <a:p>
            <a:pPr>
              <a:lnSpc>
                <a:spcPct val="100000"/>
              </a:lnSpc>
              <a:spcBef>
                <a:spcPts val="1400"/>
              </a:spcBef>
            </a:pPr>
            <a:r>
              <a:rPr lang="en-US" sz="2200">
                <a:solidFill>
                  <a:schemeClr val="accent3">
                    <a:lumMod val="25000"/>
                  </a:schemeClr>
                </a:solidFill>
                <a:latin typeface="Abadi" panose="020B0604020104020204" pitchFamily="34" charset="0"/>
              </a:rPr>
              <a:t>List the names of the booster which have carried the maximum payload mass</a:t>
            </a:r>
          </a:p>
          <a:p>
            <a:pPr>
              <a:lnSpc>
                <a:spcPct val="100000"/>
              </a:lnSpc>
              <a:spcBef>
                <a:spcPts val="1400"/>
              </a:spcBef>
            </a:pPr>
            <a:r>
              <a:rPr lang="en-US" sz="2200">
                <a:solidFill>
                  <a:schemeClr val="accent3">
                    <a:lumMod val="25000"/>
                  </a:schemeClr>
                </a:solidFill>
                <a:latin typeface="Abadi" panose="020B0604020104020204" pitchFamily="34" charset="0"/>
              </a:rPr>
              <a:t>Present your query result with a short explanation here</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Boosters Carried Maximum Payload</a:t>
            </a:r>
          </a:p>
        </p:txBody>
      </p:sp>
      <p:pic>
        <p:nvPicPr>
          <p:cNvPr id="6" name="Picture 6" descr="Graphical user interface, application&#10;&#10;Description automatically generated">
            <a:extLst>
              <a:ext uri="{FF2B5EF4-FFF2-40B4-BE49-F238E27FC236}">
                <a16:creationId xmlns:a16="http://schemas.microsoft.com/office/drawing/2014/main" id="{B5DEA41C-4EEA-EBE0-459F-A11A38366092}"/>
              </a:ext>
            </a:extLst>
          </p:cNvPr>
          <p:cNvPicPr>
            <a:picLocks noChangeAspect="1"/>
          </p:cNvPicPr>
          <p:nvPr/>
        </p:nvPicPr>
        <p:blipFill>
          <a:blip r:embed="rId3"/>
          <a:stretch>
            <a:fillRect/>
          </a:stretch>
        </p:blipFill>
        <p:spPr>
          <a:xfrm>
            <a:off x="1401581" y="2824083"/>
            <a:ext cx="8202117" cy="3620750"/>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85297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WHERE, LIKE, AND </a:t>
            </a:r>
            <a:r>
              <a:rPr lang="en-US" sz="2200" dirty="0" err="1">
                <a:solidFill>
                  <a:schemeClr val="accent3">
                    <a:lumMod val="25000"/>
                  </a:schemeClr>
                </a:solidFill>
                <a:latin typeface="Abadi"/>
              </a:rPr>
              <a:t>and</a:t>
            </a:r>
            <a:r>
              <a:rPr lang="en-US" sz="2200" dirty="0">
                <a:solidFill>
                  <a:schemeClr val="accent3">
                    <a:lumMod val="25000"/>
                  </a:schemeClr>
                </a:solidFill>
                <a:latin typeface="Abadi"/>
              </a:rPr>
              <a:t> BETWEEN conditions were used to filter for failed landing outcomes in drone ship, their booster versions, and launch site names for year 2015</a:t>
            </a:r>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2015 Launch Records</a:t>
            </a:r>
          </a:p>
        </p:txBody>
      </p:sp>
      <p:pic>
        <p:nvPicPr>
          <p:cNvPr id="2" name="Picture 5" descr="Graphical user interface, application, Word&#10;&#10;Description automatically generated">
            <a:extLst>
              <a:ext uri="{FF2B5EF4-FFF2-40B4-BE49-F238E27FC236}">
                <a16:creationId xmlns:a16="http://schemas.microsoft.com/office/drawing/2014/main" id="{FF1AB84C-3311-3694-F9C3-9209A01441D4}"/>
              </a:ext>
            </a:extLst>
          </p:cNvPr>
          <p:cNvPicPr>
            <a:picLocks noChangeAspect="1"/>
          </p:cNvPicPr>
          <p:nvPr/>
        </p:nvPicPr>
        <p:blipFill>
          <a:blip r:embed="rId3"/>
          <a:stretch>
            <a:fillRect/>
          </a:stretch>
        </p:blipFill>
        <p:spPr>
          <a:xfrm>
            <a:off x="951876" y="3811024"/>
            <a:ext cx="10025920" cy="1784278"/>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9745589" cy="1103470"/>
          </a:xfrm>
          <a:prstGeom prst="rect">
            <a:avLst/>
          </a:prstGeom>
        </p:spPr>
        <p:txBody>
          <a:bodyPr lIns="91440" tIns="45720" rIns="91440" bIns="45720" anchor="t"/>
          <a:lstStyle/>
          <a:p>
            <a:pPr>
              <a:lnSpc>
                <a:spcPct val="100000"/>
              </a:lnSpc>
              <a:spcBef>
                <a:spcPts val="1400"/>
              </a:spcBef>
            </a:pPr>
            <a:r>
              <a:rPr lang="en-US" sz="2200" dirty="0">
                <a:solidFill>
                  <a:schemeClr val="accent3">
                    <a:lumMod val="25000"/>
                  </a:schemeClr>
                </a:solidFill>
                <a:latin typeface="Abadi"/>
              </a:rPr>
              <a:t>Rank the count of landing outcomes (such as Failure (drone ship) or Success (ground pad)) between the date 2010-06-04 and 2017-03-20, in descending order</a:t>
            </a: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Rank Landing Outcomes Between 2010-06-04 and 2017-03-20</a:t>
            </a:r>
          </a:p>
        </p:txBody>
      </p:sp>
      <p:pic>
        <p:nvPicPr>
          <p:cNvPr id="2" name="Picture 5" descr="Graphical user interface, text&#10;&#10;Description automatically generated">
            <a:extLst>
              <a:ext uri="{FF2B5EF4-FFF2-40B4-BE49-F238E27FC236}">
                <a16:creationId xmlns:a16="http://schemas.microsoft.com/office/drawing/2014/main" id="{7EB4E62C-0139-7C34-2E13-C3D8AE3C56FD}"/>
              </a:ext>
            </a:extLst>
          </p:cNvPr>
          <p:cNvPicPr>
            <a:picLocks noChangeAspect="1"/>
          </p:cNvPicPr>
          <p:nvPr/>
        </p:nvPicPr>
        <p:blipFill>
          <a:blip r:embed="rId3"/>
          <a:stretch>
            <a:fillRect/>
          </a:stretch>
        </p:blipFill>
        <p:spPr>
          <a:xfrm>
            <a:off x="1139253" y="3046097"/>
            <a:ext cx="9376347" cy="3326625"/>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1825625"/>
            <a:ext cx="9745589" cy="666257"/>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SpaceX launch sites are in the USA's coasts. Florida and California</a:t>
            </a:r>
            <a:endParaRPr lang="en-US" dirty="0"/>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Sites Global Map Markers</a:t>
            </a:r>
            <a:endParaRPr lang="en-US" dirty="0"/>
          </a:p>
        </p:txBody>
      </p:sp>
      <p:sp>
        <p:nvSpPr>
          <p:cNvPr id="6" name="TextBox 5">
            <a:extLst>
              <a:ext uri="{FF2B5EF4-FFF2-40B4-BE49-F238E27FC236}">
                <a16:creationId xmlns:a16="http://schemas.microsoft.com/office/drawing/2014/main" id="{34957272-E910-D6F1-B2CC-BE2D494ED9D4}"/>
              </a:ext>
            </a:extLst>
          </p:cNvPr>
          <p:cNvSpPr txBox="1"/>
          <p:nvPr/>
        </p:nvSpPr>
        <p:spPr>
          <a:xfrm>
            <a:off x="4724400" y="320040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a:t>Click to add text</a:t>
            </a:r>
          </a:p>
        </p:txBody>
      </p:sp>
      <p:pic>
        <p:nvPicPr>
          <p:cNvPr id="7" name="Picture 7" descr="Map&#10;&#10;Description automatically generated">
            <a:extLst>
              <a:ext uri="{FF2B5EF4-FFF2-40B4-BE49-F238E27FC236}">
                <a16:creationId xmlns:a16="http://schemas.microsoft.com/office/drawing/2014/main" id="{355E1727-B3C6-E609-B2F4-FE359896F07E}"/>
              </a:ext>
            </a:extLst>
          </p:cNvPr>
          <p:cNvPicPr>
            <a:picLocks noChangeAspect="1"/>
          </p:cNvPicPr>
          <p:nvPr/>
        </p:nvPicPr>
        <p:blipFill>
          <a:blip r:embed="rId3"/>
          <a:stretch>
            <a:fillRect/>
          </a:stretch>
        </p:blipFill>
        <p:spPr>
          <a:xfrm>
            <a:off x="1526499" y="2287045"/>
            <a:ext cx="8451953" cy="4270106"/>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Color labelled markers</a:t>
            </a:r>
            <a:endParaRPr lang="en-US" dirty="0"/>
          </a:p>
        </p:txBody>
      </p:sp>
      <p:pic>
        <p:nvPicPr>
          <p:cNvPr id="6" name="Picture 6" descr="Diagram, schematic&#10;&#10;Description automatically generated">
            <a:extLst>
              <a:ext uri="{FF2B5EF4-FFF2-40B4-BE49-F238E27FC236}">
                <a16:creationId xmlns:a16="http://schemas.microsoft.com/office/drawing/2014/main" id="{E8BABEB8-6CD2-450B-9EDE-AF6FFBA333D5}"/>
              </a:ext>
            </a:extLst>
          </p:cNvPr>
          <p:cNvPicPr>
            <a:picLocks noChangeAspect="1"/>
          </p:cNvPicPr>
          <p:nvPr/>
        </p:nvPicPr>
        <p:blipFill>
          <a:blip r:embed="rId3"/>
          <a:stretch>
            <a:fillRect/>
          </a:stretch>
        </p:blipFill>
        <p:spPr>
          <a:xfrm>
            <a:off x="864433" y="1413981"/>
            <a:ext cx="9788576" cy="4317349"/>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sites distance to landmarks</a:t>
            </a:r>
            <a:endParaRPr lang="en-US"/>
          </a:p>
        </p:txBody>
      </p:sp>
      <p:pic>
        <p:nvPicPr>
          <p:cNvPr id="4" name="Picture 5">
            <a:extLst>
              <a:ext uri="{FF2B5EF4-FFF2-40B4-BE49-F238E27FC236}">
                <a16:creationId xmlns:a16="http://schemas.microsoft.com/office/drawing/2014/main" id="{8F1B73A7-BE72-BDC4-B730-D67134925ADE}"/>
              </a:ext>
            </a:extLst>
          </p:cNvPr>
          <p:cNvPicPr>
            <a:picLocks noChangeAspect="1"/>
          </p:cNvPicPr>
          <p:nvPr/>
        </p:nvPicPr>
        <p:blipFill>
          <a:blip r:embed="rId3"/>
          <a:stretch>
            <a:fillRect/>
          </a:stretch>
        </p:blipFill>
        <p:spPr>
          <a:xfrm>
            <a:off x="1351614" y="1481161"/>
            <a:ext cx="9551231" cy="4507776"/>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Pie chart showing the success percentage achieved by each launch site</a:t>
            </a:r>
            <a:endParaRPr lang="en-US" dirty="0"/>
          </a:p>
        </p:txBody>
      </p:sp>
      <p:pic>
        <p:nvPicPr>
          <p:cNvPr id="2" name="Picture 3" descr="Chart, pie chart&#10;&#10;Description automatically generated">
            <a:extLst>
              <a:ext uri="{FF2B5EF4-FFF2-40B4-BE49-F238E27FC236}">
                <a16:creationId xmlns:a16="http://schemas.microsoft.com/office/drawing/2014/main" id="{48A32F05-A2FB-0961-BC43-C16952FA0381}"/>
              </a:ext>
            </a:extLst>
          </p:cNvPr>
          <p:cNvPicPr>
            <a:picLocks noChangeAspect="1"/>
          </p:cNvPicPr>
          <p:nvPr/>
        </p:nvPicPr>
        <p:blipFill>
          <a:blip r:embed="rId3"/>
          <a:stretch>
            <a:fillRect/>
          </a:stretch>
        </p:blipFill>
        <p:spPr>
          <a:xfrm>
            <a:off x="1076794" y="1708710"/>
            <a:ext cx="10438150" cy="3977729"/>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66334" y="1944130"/>
            <a:ext cx="10463749" cy="2810515"/>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spcBef>
                <a:spcPts val="1400"/>
              </a:spcBef>
            </a:pPr>
            <a:r>
              <a:rPr lang="en-US" sz="2200">
                <a:solidFill>
                  <a:schemeClr val="accent3">
                    <a:lumMod val="25000"/>
                  </a:schemeClr>
                </a:solidFill>
                <a:latin typeface="Abadi" panose="020B0604020104020204" pitchFamily="34" charset="0"/>
              </a:rPr>
              <a:t>Project background and context</a:t>
            </a:r>
          </a:p>
          <a:p>
            <a:pPr lvl="1">
              <a:spcBef>
                <a:spcPts val="1400"/>
              </a:spcBef>
              <a:buFont typeface="Courier New"/>
              <a:buChar char="o"/>
            </a:pPr>
            <a:r>
              <a:rPr lang="en-US" sz="1800">
                <a:solidFill>
                  <a:schemeClr val="tx1"/>
                </a:solidFill>
                <a:latin typeface="Abadi"/>
              </a:rPr>
              <a:t>We predicted if the Falcon 9 first stage will land successfully. SpaceX advertises Falcon 9 rocket launches on its website with a cost of 62 million dollars; other providers cost upward of 165 million dollars each, much of the savings is because SpaceX can reuse the first stage. </a:t>
            </a:r>
          </a:p>
          <a:p>
            <a:pPr>
              <a:spcBef>
                <a:spcPts val="1400"/>
              </a:spcBef>
            </a:pPr>
            <a:r>
              <a:rPr lang="en-US" sz="2200">
                <a:solidFill>
                  <a:schemeClr val="accent3">
                    <a:lumMod val="25000"/>
                  </a:schemeClr>
                </a:solidFill>
                <a:latin typeface="Abadi"/>
              </a:rPr>
              <a:t>Problems you want to find answers</a:t>
            </a:r>
            <a:endParaRPr lang="en-US">
              <a:solidFill>
                <a:schemeClr val="accent3">
                  <a:lumMod val="25000"/>
                </a:schemeClr>
              </a:solidFill>
            </a:endParaRPr>
          </a:p>
          <a:p>
            <a:pPr lvl="1">
              <a:spcBef>
                <a:spcPts val="1400"/>
              </a:spcBef>
              <a:buFont typeface="Courier New"/>
              <a:buChar char="o"/>
            </a:pPr>
            <a:r>
              <a:rPr lang="en-US" sz="1800">
                <a:solidFill>
                  <a:schemeClr val="accent3">
                    <a:lumMod val="25000"/>
                  </a:schemeClr>
                </a:solidFill>
                <a:latin typeface="Abadi"/>
              </a:rPr>
              <a:t>The main objective is to determine if the first stage of the SpaceX Falcon 9 rocket will land successfully.</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Pie chart showing the launch site with the highest launch success ratio</a:t>
            </a:r>
            <a:endParaRPr lang="en-US"/>
          </a:p>
        </p:txBody>
      </p:sp>
      <p:pic>
        <p:nvPicPr>
          <p:cNvPr id="2" name="Picture 3">
            <a:extLst>
              <a:ext uri="{FF2B5EF4-FFF2-40B4-BE49-F238E27FC236}">
                <a16:creationId xmlns:a16="http://schemas.microsoft.com/office/drawing/2014/main" id="{F5EA2A93-6621-9D52-4F80-C51BCC7295C4}"/>
              </a:ext>
            </a:extLst>
          </p:cNvPr>
          <p:cNvPicPr>
            <a:picLocks noChangeAspect="1"/>
          </p:cNvPicPr>
          <p:nvPr/>
        </p:nvPicPr>
        <p:blipFill>
          <a:blip r:embed="rId3"/>
          <a:stretch>
            <a:fillRect/>
          </a:stretch>
        </p:blipFill>
        <p:spPr>
          <a:xfrm>
            <a:off x="1176728" y="1438466"/>
            <a:ext cx="10088380" cy="4430773"/>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788486"/>
            <a:ext cx="10515600" cy="299213"/>
          </a:xfrm>
          <a:prstGeom prst="rect">
            <a:avLst/>
          </a:prstGeom>
        </p:spPr>
        <p:txBody>
          <a:bodyPr vert="horz" lIns="91440" tIns="45720" rIns="91440" bIns="45720" rtlCol="0" anchor="ctr">
            <a:normAutofit fontScale="4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Scatter plot of payload vs launch outcome for all sites with different payload selected in the range slider</a:t>
            </a:r>
            <a:endParaRPr lang="en-US" dirty="0"/>
          </a:p>
        </p:txBody>
      </p:sp>
      <p:pic>
        <p:nvPicPr>
          <p:cNvPr id="4" name="Picture 5">
            <a:extLst>
              <a:ext uri="{FF2B5EF4-FFF2-40B4-BE49-F238E27FC236}">
                <a16:creationId xmlns:a16="http://schemas.microsoft.com/office/drawing/2014/main" id="{23650762-03AF-C660-491B-B5EF72E52B03}"/>
              </a:ext>
            </a:extLst>
          </p:cNvPr>
          <p:cNvPicPr>
            <a:picLocks noChangeAspect="1"/>
          </p:cNvPicPr>
          <p:nvPr/>
        </p:nvPicPr>
        <p:blipFill>
          <a:blip r:embed="rId3"/>
          <a:stretch>
            <a:fillRect/>
          </a:stretch>
        </p:blipFill>
        <p:spPr>
          <a:xfrm>
            <a:off x="914400" y="1881668"/>
            <a:ext cx="9738609" cy="3956600"/>
          </a:xfrm>
          <a:prstGeom prst="rect">
            <a:avLst/>
          </a:prstGeom>
        </p:spPr>
      </p:pic>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20043" y="1382573"/>
            <a:ext cx="10560054" cy="60119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The decision tree is the model with the highest classification accuracy</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Classification Accuracy</a:t>
            </a:r>
            <a:endParaRPr lang="en-US">
              <a:solidFill>
                <a:srgbClr val="0B49CB"/>
              </a:solidFill>
            </a:endParaRPr>
          </a:p>
        </p:txBody>
      </p:sp>
      <p:pic>
        <p:nvPicPr>
          <p:cNvPr id="2" name="Picture 2" descr="Graphical user interface, text, application, email&#10;&#10;Description automatically generated">
            <a:extLst>
              <a:ext uri="{FF2B5EF4-FFF2-40B4-BE49-F238E27FC236}">
                <a16:creationId xmlns:a16="http://schemas.microsoft.com/office/drawing/2014/main" id="{B0CAD104-7EAD-AF2C-B715-92100106C5DC}"/>
              </a:ext>
            </a:extLst>
          </p:cNvPr>
          <p:cNvPicPr>
            <a:picLocks noChangeAspect="1"/>
          </p:cNvPicPr>
          <p:nvPr/>
        </p:nvPicPr>
        <p:blipFill>
          <a:blip r:embed="rId3"/>
          <a:stretch>
            <a:fillRect/>
          </a:stretch>
        </p:blipFill>
        <p:spPr>
          <a:xfrm>
            <a:off x="989351" y="2160866"/>
            <a:ext cx="9975953" cy="3810431"/>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9477960" cy="1138343"/>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confusion matrix for the decision tree classifier shows that the classifier can distinguish between the different classes. The major problem is the false positives.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Confusion Matrix</a:t>
            </a:r>
            <a:endParaRPr lang="en-US">
              <a:solidFill>
                <a:srgbClr val="0B49CB"/>
              </a:solidFill>
            </a:endParaRPr>
          </a:p>
        </p:txBody>
      </p:sp>
      <p:pic>
        <p:nvPicPr>
          <p:cNvPr id="2" name="Picture 2" descr="A picture containing chart&#10;&#10;Description automatically generated">
            <a:extLst>
              <a:ext uri="{FF2B5EF4-FFF2-40B4-BE49-F238E27FC236}">
                <a16:creationId xmlns:a16="http://schemas.microsoft.com/office/drawing/2014/main" id="{0D1D3F4E-37A2-289C-AD88-BEB3F1377598}"/>
              </a:ext>
            </a:extLst>
          </p:cNvPr>
          <p:cNvPicPr>
            <a:picLocks noChangeAspect="1"/>
          </p:cNvPicPr>
          <p:nvPr/>
        </p:nvPicPr>
        <p:blipFill>
          <a:blip r:embed="rId3"/>
          <a:stretch>
            <a:fillRect/>
          </a:stretch>
        </p:blipFill>
        <p:spPr>
          <a:xfrm>
            <a:off x="3987384" y="3275280"/>
            <a:ext cx="3480216" cy="295570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3388" cy="4363829"/>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Decision Tree is the best performing model for this data set</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The larger the flight amount at a launch site, the greater the success rate at a launch site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Launch success rate started to increase in 2013 till 2020</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Orbits ES-L1, GEO, HEO, SSO, VLEO had the most success rate</a:t>
            </a:r>
            <a:endParaRPr lang="en-US" sz="2200" dirty="0">
              <a:solidFill>
                <a:schemeClr val="accent3">
                  <a:lumMod val="25000"/>
                </a:schemeClr>
              </a:solidFill>
              <a:latin typeface="Abadi" panose="020B0604020104020204" pitchFamily="34" charset="0"/>
            </a:endParaRPr>
          </a:p>
          <a:p>
            <a:pPr>
              <a:lnSpc>
                <a:spcPct val="100000"/>
              </a:lnSpc>
              <a:spcBef>
                <a:spcPts val="1400"/>
              </a:spcBef>
            </a:pPr>
            <a:r>
              <a:rPr lang="en-US" sz="2200" dirty="0">
                <a:solidFill>
                  <a:schemeClr val="accent3">
                    <a:lumMod val="25000"/>
                  </a:schemeClr>
                </a:solidFill>
                <a:latin typeface="Abadi"/>
              </a:rPr>
              <a:t>KSC LC-39A had the most successful launches of any sites</a:t>
            </a:r>
            <a:endParaRPr lang="en-US" sz="2200" dirty="0">
              <a:solidFill>
                <a:schemeClr val="accent3">
                  <a:lumMod val="25000"/>
                </a:schemeClr>
              </a:solidFill>
              <a:latin typeface="Abadi" panose="020B0604020104020204" pitchFamily="34" charset="0"/>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897011" y="1430717"/>
            <a:ext cx="10104817"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a:solidFill>
                  <a:srgbClr val="0B49CB"/>
                </a:solidFill>
                <a:latin typeface="Abadi"/>
              </a:rPr>
              <a:t>Executive Summary</a:t>
            </a:r>
          </a:p>
          <a:p>
            <a:pPr>
              <a:lnSpc>
                <a:spcPct val="120000"/>
              </a:lnSpc>
              <a:spcBef>
                <a:spcPts val="1400"/>
              </a:spcBef>
            </a:pPr>
            <a:r>
              <a:rPr lang="en-US" sz="8800">
                <a:solidFill>
                  <a:schemeClr val="accent3">
                    <a:lumMod val="25000"/>
                  </a:schemeClr>
                </a:solidFill>
                <a:latin typeface="Abadi"/>
              </a:rPr>
              <a:t>Data collection methodology:</a:t>
            </a:r>
          </a:p>
          <a:p>
            <a:pPr lvl="1">
              <a:lnSpc>
                <a:spcPct val="120000"/>
              </a:lnSpc>
              <a:spcBef>
                <a:spcPts val="1400"/>
              </a:spcBef>
            </a:pPr>
            <a:r>
              <a:rPr lang="en-US" sz="7600">
                <a:solidFill>
                  <a:schemeClr val="bg2">
                    <a:lumMod val="50000"/>
                  </a:schemeClr>
                </a:solidFill>
                <a:latin typeface="Abadi"/>
              </a:rPr>
              <a:t>SpaceX Rest API</a:t>
            </a:r>
          </a:p>
          <a:p>
            <a:pPr lvl="1">
              <a:lnSpc>
                <a:spcPct val="120000"/>
              </a:lnSpc>
              <a:spcBef>
                <a:spcPts val="1400"/>
              </a:spcBef>
            </a:pPr>
            <a:r>
              <a:rPr lang="en-US" sz="7600">
                <a:solidFill>
                  <a:schemeClr val="bg2">
                    <a:lumMod val="50000"/>
                  </a:schemeClr>
                </a:solidFill>
                <a:latin typeface="Abadi"/>
              </a:rPr>
              <a:t>Web scrapping from Wikipedia</a:t>
            </a:r>
          </a:p>
          <a:p>
            <a:pPr>
              <a:lnSpc>
                <a:spcPct val="120000"/>
              </a:lnSpc>
              <a:spcBef>
                <a:spcPts val="1400"/>
              </a:spcBef>
            </a:pPr>
            <a:r>
              <a:rPr lang="en-US" sz="8800">
                <a:solidFill>
                  <a:schemeClr val="accent3">
                    <a:lumMod val="25000"/>
                  </a:schemeClr>
                </a:solidFill>
                <a:latin typeface="Abadi"/>
              </a:rPr>
              <a:t>Perform data wrangling</a:t>
            </a:r>
          </a:p>
          <a:p>
            <a:pPr lvl="1">
              <a:lnSpc>
                <a:spcPct val="120000"/>
              </a:lnSpc>
              <a:spcBef>
                <a:spcPts val="1400"/>
              </a:spcBef>
            </a:pPr>
            <a:r>
              <a:rPr lang="en-US" sz="7600">
                <a:solidFill>
                  <a:schemeClr val="bg2">
                    <a:lumMod val="50000"/>
                  </a:schemeClr>
                </a:solidFill>
                <a:latin typeface="Abadi"/>
              </a:rPr>
              <a:t>One Hot Encoding data fields for Machine Learning and dropping irrelevant columns</a:t>
            </a:r>
          </a:p>
          <a:p>
            <a:pPr>
              <a:lnSpc>
                <a:spcPct val="120000"/>
              </a:lnSpc>
              <a:spcBef>
                <a:spcPts val="1400"/>
              </a:spcBef>
            </a:pPr>
            <a:r>
              <a:rPr lang="en-US" sz="8800">
                <a:solidFill>
                  <a:schemeClr val="accent3">
                    <a:lumMod val="25000"/>
                  </a:schemeClr>
                </a:solidFill>
                <a:latin typeface="Abadi"/>
              </a:rPr>
              <a:t>Perform exploratory data analysis (EDA) using visualization and SQL</a:t>
            </a:r>
          </a:p>
          <a:p>
            <a:pPr>
              <a:lnSpc>
                <a:spcPct val="120000"/>
              </a:lnSpc>
              <a:spcBef>
                <a:spcPts val="1400"/>
              </a:spcBef>
            </a:pPr>
            <a:r>
              <a:rPr lang="en-US" sz="8800">
                <a:solidFill>
                  <a:schemeClr val="accent3">
                    <a:lumMod val="25000"/>
                  </a:schemeClr>
                </a:solidFill>
                <a:latin typeface="Abadi"/>
              </a:rPr>
              <a:t>Perform interactive visual analytics using Folium and </a:t>
            </a:r>
            <a:r>
              <a:rPr lang="en-US" sz="8800" err="1">
                <a:solidFill>
                  <a:schemeClr val="accent3">
                    <a:lumMod val="25000"/>
                  </a:schemeClr>
                </a:solidFill>
                <a:latin typeface="Abadi"/>
              </a:rPr>
              <a:t>Plotly</a:t>
            </a:r>
            <a:r>
              <a:rPr lang="en-US" sz="8800">
                <a:solidFill>
                  <a:schemeClr val="accent3">
                    <a:lumMod val="25000"/>
                  </a:schemeClr>
                </a:solidFill>
                <a:latin typeface="Abadi"/>
              </a:rPr>
              <a:t> Dash</a:t>
            </a:r>
          </a:p>
          <a:p>
            <a:pPr>
              <a:lnSpc>
                <a:spcPct val="120000"/>
              </a:lnSpc>
              <a:spcBef>
                <a:spcPts val="1400"/>
              </a:spcBef>
            </a:pPr>
            <a:r>
              <a:rPr lang="en-US" sz="8800">
                <a:solidFill>
                  <a:schemeClr val="accent3">
                    <a:lumMod val="25000"/>
                  </a:schemeClr>
                </a:solidFill>
                <a:latin typeface="Abadi"/>
              </a:rPr>
              <a:t>Perform predictive analysis using classification models</a:t>
            </a:r>
          </a:p>
          <a:p>
            <a:pPr lvl="1">
              <a:lnSpc>
                <a:spcPct val="120000"/>
              </a:lnSpc>
              <a:spcBef>
                <a:spcPts val="1400"/>
              </a:spcBef>
            </a:pPr>
            <a:r>
              <a:rPr lang="en-US" sz="7600">
                <a:solidFill>
                  <a:schemeClr val="bg2">
                    <a:lumMod val="50000"/>
                  </a:schemeClr>
                </a:solidFill>
                <a:latin typeface="Abadi"/>
              </a:rPr>
              <a:t>Linear Regression, K Nearest Neighbors, SVM and DT were built and evaluated for the best classifier</a:t>
            </a:r>
          </a:p>
          <a:p>
            <a:pPr>
              <a:lnSpc>
                <a:spcPct val="120000"/>
              </a:lnSpc>
              <a:spcBef>
                <a:spcPts val="1400"/>
              </a:spcBef>
            </a:pPr>
            <a:endParaRPr lang="en-US" sz="88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a:p>
            <a:pPr>
              <a:lnSpc>
                <a:spcPct val="100000"/>
              </a:lnSpc>
              <a:spcBef>
                <a:spcPts val="1400"/>
              </a:spcBef>
            </a:pPr>
            <a:endParaRPr lang="en-US" sz="220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Methodology</a:t>
            </a:r>
            <a:endParaRPr lang="en-US">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456170"/>
            <a:ext cx="10515600" cy="2677248"/>
          </a:xfrm>
          <a:prstGeom prst="rect">
            <a:avLst/>
          </a:prstGeom>
        </p:spPr>
        <p:txBody>
          <a:bodyPr lIns="91440" tIns="45720" rIns="91440" bIns="45720" anchor="t"/>
          <a:lstStyle/>
          <a:p>
            <a:pPr>
              <a:lnSpc>
                <a:spcPct val="100000"/>
              </a:lnSpc>
              <a:spcBef>
                <a:spcPts val="1400"/>
              </a:spcBef>
            </a:pPr>
            <a:r>
              <a:rPr lang="en-US" sz="2200">
                <a:solidFill>
                  <a:schemeClr val="accent3">
                    <a:lumMod val="25000"/>
                  </a:schemeClr>
                </a:solidFill>
                <a:latin typeface="Abadi"/>
              </a:rPr>
              <a:t>SpaceX launch data was gathered from the SpaceX REST API</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API gave us data about launches, including information about the rocket used, payload delivered, launch specifications, landing specifications and landing outcome.</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The SpaceX REST API endpoints or URL starts with api.spacexdata.com/v4/.</a:t>
            </a:r>
            <a:endParaRPr lang="en-US" sz="2200">
              <a:solidFill>
                <a:schemeClr val="accent3">
                  <a:lumMod val="25000"/>
                </a:schemeClr>
              </a:solidFill>
              <a:latin typeface="Abadi" panose="020B0604020104020204" pitchFamily="34" charset="0"/>
            </a:endParaRPr>
          </a:p>
          <a:p>
            <a:pPr>
              <a:lnSpc>
                <a:spcPct val="100000"/>
              </a:lnSpc>
              <a:spcBef>
                <a:spcPts val="1400"/>
              </a:spcBef>
            </a:pPr>
            <a:r>
              <a:rPr lang="en-US" sz="2200">
                <a:solidFill>
                  <a:schemeClr val="accent3">
                    <a:lumMod val="25000"/>
                  </a:schemeClr>
                </a:solidFill>
                <a:latin typeface="Abadi"/>
              </a:rPr>
              <a:t>Another popular data source for obtaining Falcon 9 Launch data is web scrapping Wikipedia using </a:t>
            </a:r>
            <a:r>
              <a:rPr lang="en-US" sz="2200" err="1">
                <a:solidFill>
                  <a:schemeClr val="accent3">
                    <a:lumMod val="25000"/>
                  </a:schemeClr>
                </a:solidFill>
                <a:latin typeface="Abadi"/>
              </a:rPr>
              <a:t>BeautifulSoup</a:t>
            </a:r>
            <a:r>
              <a:rPr lang="en-US" sz="2200">
                <a:solidFill>
                  <a:schemeClr val="accent3">
                    <a:lumMod val="25000"/>
                  </a:schemeClr>
                </a:solidFill>
                <a:latin typeface="Abadi"/>
              </a:rPr>
              <a:t>.</a:t>
            </a:r>
          </a:p>
          <a:p>
            <a:pPr marL="0" indent="0">
              <a:lnSpc>
                <a:spcPct val="100000"/>
              </a:lnSpc>
              <a:spcBef>
                <a:spcPts val="1400"/>
              </a:spcBef>
              <a:buNone/>
            </a:pPr>
            <a:endParaRPr lang="en-US" sz="220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a:t>
            </a:r>
            <a:endParaRPr lang="en-US">
              <a:solidFill>
                <a:srgbClr val="0B49CB"/>
              </a:solidFill>
            </a:endParaRPr>
          </a:p>
        </p:txBody>
      </p:sp>
      <p:sp>
        <p:nvSpPr>
          <p:cNvPr id="2" name="Rectangle 1">
            <a:extLst>
              <a:ext uri="{FF2B5EF4-FFF2-40B4-BE49-F238E27FC236}">
                <a16:creationId xmlns:a16="http://schemas.microsoft.com/office/drawing/2014/main" id="{195F6B78-5403-2104-272C-5C1573E8FF2B}"/>
              </a:ext>
            </a:extLst>
          </p:cNvPr>
          <p:cNvSpPr/>
          <p:nvPr/>
        </p:nvSpPr>
        <p:spPr>
          <a:xfrm>
            <a:off x="1655619" y="4241800"/>
            <a:ext cx="1246908" cy="1050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Use SpaceX REST API</a:t>
            </a:r>
            <a:endParaRPr lang="en-US"/>
          </a:p>
        </p:txBody>
      </p:sp>
      <p:sp>
        <p:nvSpPr>
          <p:cNvPr id="3" name="Rectangle 2">
            <a:extLst>
              <a:ext uri="{FF2B5EF4-FFF2-40B4-BE49-F238E27FC236}">
                <a16:creationId xmlns:a16="http://schemas.microsoft.com/office/drawing/2014/main" id="{0F0DD703-779A-279E-13A3-FF69F44C219E}"/>
              </a:ext>
            </a:extLst>
          </p:cNvPr>
          <p:cNvSpPr/>
          <p:nvPr/>
        </p:nvSpPr>
        <p:spPr>
          <a:xfrm>
            <a:off x="4045528" y="4241800"/>
            <a:ext cx="1500908" cy="1050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API returns SpaceX data in JSON </a:t>
            </a:r>
            <a:endParaRPr lang="en-US"/>
          </a:p>
        </p:txBody>
      </p:sp>
      <p:sp>
        <p:nvSpPr>
          <p:cNvPr id="4" name="Rectangle 3">
            <a:extLst>
              <a:ext uri="{FF2B5EF4-FFF2-40B4-BE49-F238E27FC236}">
                <a16:creationId xmlns:a16="http://schemas.microsoft.com/office/drawing/2014/main" id="{9B3B2FDC-A121-7E0B-0683-533E860EDCCE}"/>
              </a:ext>
            </a:extLst>
          </p:cNvPr>
          <p:cNvSpPr/>
          <p:nvPr/>
        </p:nvSpPr>
        <p:spPr>
          <a:xfrm>
            <a:off x="6435437" y="4241800"/>
            <a:ext cx="1246908" cy="1050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Normalize data into .csv</a:t>
            </a:r>
            <a:endParaRPr lang="en-US"/>
          </a:p>
        </p:txBody>
      </p:sp>
      <p:sp>
        <p:nvSpPr>
          <p:cNvPr id="7" name="Rectangle 6">
            <a:extLst>
              <a:ext uri="{FF2B5EF4-FFF2-40B4-BE49-F238E27FC236}">
                <a16:creationId xmlns:a16="http://schemas.microsoft.com/office/drawing/2014/main" id="{F8724CCC-FBCF-BB04-9B82-9A8364B3A487}"/>
              </a:ext>
            </a:extLst>
          </p:cNvPr>
          <p:cNvSpPr/>
          <p:nvPr/>
        </p:nvSpPr>
        <p:spPr>
          <a:xfrm>
            <a:off x="1667164" y="5454072"/>
            <a:ext cx="1246908" cy="1050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Get HTML response from Wikipedia</a:t>
            </a:r>
            <a:endParaRPr lang="en-US"/>
          </a:p>
        </p:txBody>
      </p:sp>
      <p:sp>
        <p:nvSpPr>
          <p:cNvPr id="8" name="Rectangle 7">
            <a:extLst>
              <a:ext uri="{FF2B5EF4-FFF2-40B4-BE49-F238E27FC236}">
                <a16:creationId xmlns:a16="http://schemas.microsoft.com/office/drawing/2014/main" id="{CE7F1E53-8587-E086-BCC8-A2BFC71240DC}"/>
              </a:ext>
            </a:extLst>
          </p:cNvPr>
          <p:cNvSpPr/>
          <p:nvPr/>
        </p:nvSpPr>
        <p:spPr>
          <a:xfrm>
            <a:off x="4045528" y="5454072"/>
            <a:ext cx="1500907" cy="1050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Extract data using </a:t>
            </a:r>
            <a:r>
              <a:rPr lang="en-US" err="1">
                <a:cs typeface="Calibri"/>
              </a:rPr>
              <a:t>BeautifulSoup</a:t>
            </a:r>
            <a:endParaRPr lang="en-US" err="1"/>
          </a:p>
        </p:txBody>
      </p:sp>
      <p:sp>
        <p:nvSpPr>
          <p:cNvPr id="9" name="Rectangle 8">
            <a:extLst>
              <a:ext uri="{FF2B5EF4-FFF2-40B4-BE49-F238E27FC236}">
                <a16:creationId xmlns:a16="http://schemas.microsoft.com/office/drawing/2014/main" id="{9AB3C69B-C7E7-6AE2-7104-C5085543E8CB}"/>
              </a:ext>
            </a:extLst>
          </p:cNvPr>
          <p:cNvSpPr/>
          <p:nvPr/>
        </p:nvSpPr>
        <p:spPr>
          <a:xfrm>
            <a:off x="6446982" y="5454072"/>
            <a:ext cx="1246908" cy="105063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cs typeface="Calibri"/>
              </a:rPr>
              <a:t>Normalize data into .csv</a:t>
            </a:r>
            <a:endParaRPr lang="en-US"/>
          </a:p>
        </p:txBody>
      </p:sp>
      <p:sp>
        <p:nvSpPr>
          <p:cNvPr id="10" name="Arrow: Right 9">
            <a:extLst>
              <a:ext uri="{FF2B5EF4-FFF2-40B4-BE49-F238E27FC236}">
                <a16:creationId xmlns:a16="http://schemas.microsoft.com/office/drawing/2014/main" id="{5EE5F848-AA63-B682-9FE6-064520EDD7C5}"/>
              </a:ext>
            </a:extLst>
          </p:cNvPr>
          <p:cNvSpPr/>
          <p:nvPr/>
        </p:nvSpPr>
        <p:spPr>
          <a:xfrm>
            <a:off x="3140398" y="4576467"/>
            <a:ext cx="681182"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Right 12">
            <a:extLst>
              <a:ext uri="{FF2B5EF4-FFF2-40B4-BE49-F238E27FC236}">
                <a16:creationId xmlns:a16="http://schemas.microsoft.com/office/drawing/2014/main" id="{5AF9D715-AFB5-7552-78FF-DF42321DBF14}"/>
              </a:ext>
            </a:extLst>
          </p:cNvPr>
          <p:cNvSpPr/>
          <p:nvPr/>
        </p:nvSpPr>
        <p:spPr>
          <a:xfrm>
            <a:off x="5668852" y="5731012"/>
            <a:ext cx="681182"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Arrow: Right 13">
            <a:extLst>
              <a:ext uri="{FF2B5EF4-FFF2-40B4-BE49-F238E27FC236}">
                <a16:creationId xmlns:a16="http://schemas.microsoft.com/office/drawing/2014/main" id="{45BA2D28-53E3-92DD-4FA8-3E49A73DFC9C}"/>
              </a:ext>
            </a:extLst>
          </p:cNvPr>
          <p:cNvSpPr/>
          <p:nvPr/>
        </p:nvSpPr>
        <p:spPr>
          <a:xfrm>
            <a:off x="5668852" y="4576467"/>
            <a:ext cx="681182"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Arrow: Right 14">
            <a:extLst>
              <a:ext uri="{FF2B5EF4-FFF2-40B4-BE49-F238E27FC236}">
                <a16:creationId xmlns:a16="http://schemas.microsoft.com/office/drawing/2014/main" id="{228085C5-6BA8-CCA3-C6BC-9D1A4485921D}"/>
              </a:ext>
            </a:extLst>
          </p:cNvPr>
          <p:cNvSpPr/>
          <p:nvPr/>
        </p:nvSpPr>
        <p:spPr>
          <a:xfrm>
            <a:off x="3140397" y="5731012"/>
            <a:ext cx="681182" cy="3810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33E36EA3-DFE6-34CB-3E18-F9E8FFD4E983}"/>
              </a:ext>
            </a:extLst>
          </p:cNvPr>
          <p:cNvSpPr/>
          <p:nvPr/>
        </p:nvSpPr>
        <p:spPr>
          <a:xfrm>
            <a:off x="8857096" y="4770004"/>
            <a:ext cx="1685635" cy="114299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cs typeface="Calibri"/>
              </a:rPr>
              <a:t>Data set ready for wrangling</a:t>
            </a:r>
            <a:endParaRPr lang="en-US"/>
          </a:p>
        </p:txBody>
      </p:sp>
      <p:sp>
        <p:nvSpPr>
          <p:cNvPr id="11" name="Arrow: Right 10">
            <a:extLst>
              <a:ext uri="{FF2B5EF4-FFF2-40B4-BE49-F238E27FC236}">
                <a16:creationId xmlns:a16="http://schemas.microsoft.com/office/drawing/2014/main" id="{3F3F785D-F3B3-01B0-5C9F-41EBEDC2EF34}"/>
              </a:ext>
            </a:extLst>
          </p:cNvPr>
          <p:cNvSpPr/>
          <p:nvPr/>
        </p:nvSpPr>
        <p:spPr>
          <a:xfrm>
            <a:off x="7811977" y="5114774"/>
            <a:ext cx="981363" cy="48490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65942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820738" y="1800225"/>
            <a:ext cx="3404900" cy="3603606"/>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SpaceX API was used to collect data</a:t>
            </a:r>
            <a:endParaRPr lang="en-US" sz="2200" dirty="0">
              <a:solidFill>
                <a:schemeClr val="accent3">
                  <a:lumMod val="25000"/>
                </a:schemeClr>
              </a:solidFill>
              <a:latin typeface="Abadi" panose="020B0604020104020204" pitchFamily="34" charset="0"/>
            </a:endParaRPr>
          </a:p>
          <a:p>
            <a:pPr marL="0" indent="0">
              <a:buNone/>
            </a:pPr>
            <a:r>
              <a:rPr lang="en-US" dirty="0">
                <a:cs typeface="Calibri" panose="020F0502020204030204"/>
                <a:hlinkClick r:id="rId3"/>
              </a:rPr>
              <a:t>https://github.com/loyemagba/IBM-Data-Science-Capstone-Project/blob/main/jupyter-labs-spacex-data-collection-api.ipynb</a:t>
            </a:r>
            <a:endParaRPr lang="en-US">
              <a:cs typeface="Calibri" panose="020F0502020204030204"/>
            </a:endParaRPr>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Collection – SpaceX API</a:t>
            </a:r>
          </a:p>
        </p:txBody>
      </p:sp>
      <p:pic>
        <p:nvPicPr>
          <p:cNvPr id="9" name="Picture 9" descr="Graphical user interface, text, application&#10;&#10;Description automatically generated">
            <a:extLst>
              <a:ext uri="{FF2B5EF4-FFF2-40B4-BE49-F238E27FC236}">
                <a16:creationId xmlns:a16="http://schemas.microsoft.com/office/drawing/2014/main" id="{B42FB42C-D066-11E8-BAFE-C147196B16CD}"/>
              </a:ext>
            </a:extLst>
          </p:cNvPr>
          <p:cNvPicPr>
            <a:picLocks noChangeAspect="1"/>
          </p:cNvPicPr>
          <p:nvPr/>
        </p:nvPicPr>
        <p:blipFill>
          <a:blip r:embed="rId4"/>
          <a:stretch>
            <a:fillRect/>
          </a:stretch>
        </p:blipFill>
        <p:spPr>
          <a:xfrm>
            <a:off x="4297218" y="5506110"/>
            <a:ext cx="7580744" cy="879597"/>
          </a:xfrm>
          <a:prstGeom prst="rect">
            <a:avLst/>
          </a:prstGeom>
        </p:spPr>
      </p:pic>
      <p:pic>
        <p:nvPicPr>
          <p:cNvPr id="10" name="Picture 10" descr="Text&#10;&#10;Description automatically generated">
            <a:extLst>
              <a:ext uri="{FF2B5EF4-FFF2-40B4-BE49-F238E27FC236}">
                <a16:creationId xmlns:a16="http://schemas.microsoft.com/office/drawing/2014/main" id="{FE7EC0D6-6CC4-13DE-C934-5E263A193257}"/>
              </a:ext>
            </a:extLst>
          </p:cNvPr>
          <p:cNvPicPr>
            <a:picLocks noChangeAspect="1"/>
          </p:cNvPicPr>
          <p:nvPr/>
        </p:nvPicPr>
        <p:blipFill>
          <a:blip r:embed="rId5"/>
          <a:stretch>
            <a:fillRect/>
          </a:stretch>
        </p:blipFill>
        <p:spPr>
          <a:xfrm>
            <a:off x="4297218" y="3330800"/>
            <a:ext cx="7580745" cy="2159130"/>
          </a:xfrm>
          <a:prstGeom prst="rect">
            <a:avLst/>
          </a:prstGeom>
        </p:spPr>
      </p:pic>
      <p:pic>
        <p:nvPicPr>
          <p:cNvPr id="11" name="Picture 11" descr="Application&#10;&#10;Description automatically generated">
            <a:extLst>
              <a:ext uri="{FF2B5EF4-FFF2-40B4-BE49-F238E27FC236}">
                <a16:creationId xmlns:a16="http://schemas.microsoft.com/office/drawing/2014/main" id="{C9BCA924-FBD8-DAF5-11CF-7B9AE109D457}"/>
              </a:ext>
            </a:extLst>
          </p:cNvPr>
          <p:cNvPicPr>
            <a:picLocks noChangeAspect="1"/>
          </p:cNvPicPr>
          <p:nvPr/>
        </p:nvPicPr>
        <p:blipFill>
          <a:blip r:embed="rId6"/>
          <a:stretch>
            <a:fillRect/>
          </a:stretch>
        </p:blipFill>
        <p:spPr>
          <a:xfrm>
            <a:off x="4297219" y="2329027"/>
            <a:ext cx="7580745" cy="1091581"/>
          </a:xfrm>
          <a:prstGeom prst="rect">
            <a:avLst/>
          </a:prstGeom>
        </p:spPr>
      </p:pic>
      <p:pic>
        <p:nvPicPr>
          <p:cNvPr id="12" name="Picture 12" descr="Graphical user interface, text, application, email&#10;&#10;Description automatically generated">
            <a:extLst>
              <a:ext uri="{FF2B5EF4-FFF2-40B4-BE49-F238E27FC236}">
                <a16:creationId xmlns:a16="http://schemas.microsoft.com/office/drawing/2014/main" id="{F564C6CC-3DDE-1E52-132E-1D682CD9CF7A}"/>
              </a:ext>
            </a:extLst>
          </p:cNvPr>
          <p:cNvPicPr>
            <a:picLocks noChangeAspect="1"/>
          </p:cNvPicPr>
          <p:nvPr/>
        </p:nvPicPr>
        <p:blipFill>
          <a:blip r:embed="rId7"/>
          <a:stretch>
            <a:fillRect/>
          </a:stretch>
        </p:blipFill>
        <p:spPr>
          <a:xfrm>
            <a:off x="4297219" y="1422643"/>
            <a:ext cx="7580744" cy="906986"/>
          </a:xfrm>
          <a:prstGeom prst="rect">
            <a:avLst/>
          </a:prstGeom>
        </p:spPr>
      </p:pic>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21717"/>
            <a:ext cx="10511197" cy="3993428"/>
          </a:xfrm>
          <a:prstGeom prst="rect">
            <a:avLst/>
          </a:prstGeom>
        </p:spPr>
        <p:txBody>
          <a:bodyPr lIns="91440" tIns="45720" rIns="91440" bIns="45720" anchor="t"/>
          <a:lstStyle/>
          <a:p>
            <a:r>
              <a:rPr lang="en-US" sz="2200" dirty="0">
                <a:ea typeface="+mn-lt"/>
                <a:cs typeface="+mn-lt"/>
              </a:rPr>
              <a:t>In the data set, there are several different cases where the booster did not land successfully. Sometimes a landing was attempted but failed due to an accident; for example, True Ocean means the mission outcome was successfully landed to a specific region of the ocean while False Ocean means the mission outcome was unsuccessfully landed to a specific region of the ocean. True RTLS means the mission outcome was successfully landed to a ground pad False RTLS means the mission outcome was unsuccessfully landed to a ground pad. True ASDS means the mission outcome was successfully landed on a drone ship False ASDS means the mission outcome was unsuccessfully landed on a drone ship.</a:t>
            </a:r>
            <a:endParaRPr lang="en-US" dirty="0"/>
          </a:p>
          <a:p>
            <a:r>
              <a:rPr lang="en-US" sz="2200" dirty="0">
                <a:ea typeface="+mn-lt"/>
                <a:cs typeface="+mn-lt"/>
              </a:rPr>
              <a:t>I converted those outcomes into Training Labels with 1 means the booster successfully landed 0 means it was unsuccessful.</a:t>
            </a:r>
            <a:endParaRPr lang="en-US" dirty="0"/>
          </a:p>
          <a:p>
            <a:r>
              <a:rPr lang="en-US" dirty="0">
                <a:ea typeface="+mn-lt"/>
                <a:cs typeface="+mn-lt"/>
                <a:hlinkClick r:id="rId3"/>
              </a:rPr>
              <a:t>https://github.com/loyemagba/IBM-Data-Science-Capstone-Project/blob/main/labs-jupyter-spacex-Data%20wrangling.ipynb</a:t>
            </a:r>
            <a:endParaRPr lang="en-US">
              <a:ea typeface="+mn-lt"/>
              <a:cs typeface="+mn-lt"/>
            </a:endParaRPr>
          </a:p>
          <a:p>
            <a:endParaRPr lang="en-US">
              <a:ea typeface="+mn-lt"/>
              <a:cs typeface="+mn-lt"/>
            </a:endParaRP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solidFill>
                  <a:srgbClr val="0B49CB"/>
                </a:solidFill>
                <a:latin typeface="Abadi"/>
              </a:rPr>
              <a:t>Data Wrangling</a:t>
            </a:r>
          </a:p>
        </p:txBody>
      </p:sp>
    </p:spTree>
    <p:extLst>
      <p:ext uri="{BB962C8B-B14F-4D97-AF65-F5344CB8AC3E}">
        <p14:creationId xmlns:p14="http://schemas.microsoft.com/office/powerpoint/2010/main" val="2987552906"/>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155be751-a274-42e8-93fb-f39d3b9bccc8"/>
    <ds:schemaRef ds:uri="f80a141d-92ca-4d3d-9308-f7e7b1d44ce8"/>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Application>Microsoft Office PowerPoint</Application>
  <PresentationFormat>Widescreen</PresentationFormat>
  <Slides>46</Slides>
  <Notes>3</Notes>
  <HiddenSlides>0</HiddenSlides>
  <ScaleCrop>false</ScaleCrop>
  <HeadingPairs>
    <vt:vector size="4" baseType="variant">
      <vt:variant>
        <vt:lpstr>Theme</vt:lpstr>
      </vt:variant>
      <vt:variant>
        <vt:i4>1</vt:i4>
      </vt:variant>
      <vt:variant>
        <vt:lpstr>Slide Titles</vt:lpstr>
      </vt:variant>
      <vt:variant>
        <vt:i4>46</vt:i4>
      </vt:variant>
    </vt:vector>
  </HeadingPairs>
  <TitlesOfParts>
    <vt:vector size="47" baseType="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revision>423</cp:revision>
  <dcterms:created xsi:type="dcterms:W3CDTF">2021-04-29T18:58:34Z</dcterms:created>
  <dcterms:modified xsi:type="dcterms:W3CDTF">2022-06-24T21:31:07Z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